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293" r:id="rId2"/>
    <p:sldId id="257" r:id="rId3"/>
    <p:sldId id="258" r:id="rId4"/>
    <p:sldId id="331" r:id="rId5"/>
    <p:sldId id="332" r:id="rId6"/>
    <p:sldId id="333" r:id="rId7"/>
    <p:sldId id="334" r:id="rId8"/>
    <p:sldId id="336" r:id="rId9"/>
    <p:sldId id="337" r:id="rId10"/>
    <p:sldId id="338" r:id="rId11"/>
    <p:sldId id="339" r:id="rId12"/>
    <p:sldId id="340" r:id="rId13"/>
    <p:sldId id="341" r:id="rId14"/>
    <p:sldId id="342" r:id="rId15"/>
    <p:sldId id="309" r:id="rId16"/>
    <p:sldId id="294"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47505" autoAdjust="0"/>
  </p:normalViewPr>
  <p:slideViewPr>
    <p:cSldViewPr>
      <p:cViewPr varScale="1">
        <p:scale>
          <a:sx n="74" d="100"/>
          <a:sy n="74" d="100"/>
        </p:scale>
        <p:origin x="-1128" y="-90"/>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1932"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B00A01-19CF-45CC-9DC4-8F479EAB6BC3}" type="datetimeFigureOut">
              <a:rPr lang="en-US" smtClean="0"/>
              <a:t>6/13/2017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228600" y="4191000"/>
            <a:ext cx="6400800" cy="47244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39199"/>
            <a:ext cx="2971800" cy="30321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991599"/>
            <a:ext cx="2971800" cy="150813"/>
          </a:xfrm>
          <a:prstGeom prst="rect">
            <a:avLst/>
          </a:prstGeom>
        </p:spPr>
        <p:txBody>
          <a:bodyPr vert="horz" lIns="91440" tIns="45720" rIns="91440" bIns="45720" rtlCol="0" anchor="b"/>
          <a:lstStyle>
            <a:lvl1pPr algn="r">
              <a:defRPr sz="1200"/>
            </a:lvl1pPr>
          </a:lstStyle>
          <a:p>
            <a:fld id="{93FA0767-2BF7-4398-8774-DDF337EA58A9}" type="slidenum">
              <a:rPr lang="en-US" smtClean="0"/>
              <a:t>‹#›</a:t>
            </a:fld>
            <a:endParaRPr lang="en-US"/>
          </a:p>
        </p:txBody>
      </p:sp>
    </p:spTree>
    <p:extLst>
      <p:ext uri="{BB962C8B-B14F-4D97-AF65-F5344CB8AC3E}">
        <p14:creationId xmlns:p14="http://schemas.microsoft.com/office/powerpoint/2010/main" val="2121952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Objectives of Lesson </a:t>
            </a:r>
            <a:r>
              <a:rPr lang="en-US" dirty="0" smtClean="0"/>
              <a:t>5:</a:t>
            </a:r>
            <a:endParaRPr lang="en-US" dirty="0" smtClean="0"/>
          </a:p>
          <a:p>
            <a:pPr marL="685800" lvl="1" indent="-228600">
              <a:buFont typeface="+mj-lt"/>
              <a:buAutoNum type="arabicPeriod"/>
            </a:pPr>
            <a:r>
              <a:rPr lang="en-US" dirty="0" smtClean="0"/>
              <a:t>To explain</a:t>
            </a:r>
            <a:r>
              <a:rPr lang="en-US" baseline="0" dirty="0" smtClean="0"/>
              <a:t> man’s need for a Savior</a:t>
            </a:r>
          </a:p>
          <a:p>
            <a:pPr marL="685800" lvl="1" indent="-228600">
              <a:buFont typeface="+mj-lt"/>
              <a:buAutoNum type="arabicPeriod"/>
            </a:pPr>
            <a:r>
              <a:rPr lang="en-US" baseline="0" dirty="0" smtClean="0"/>
              <a:t>To show the cost of Christ’s work</a:t>
            </a:r>
          </a:p>
          <a:p>
            <a:pPr marL="685800" lvl="1" indent="-228600">
              <a:buFont typeface="+mj-lt"/>
              <a:buAutoNum type="arabicPeriod"/>
            </a:pPr>
            <a:r>
              <a:rPr lang="en-US" baseline="0" dirty="0" smtClean="0"/>
              <a:t>To show the provision of Christ’s work</a:t>
            </a:r>
          </a:p>
          <a:p>
            <a:pPr marL="685800" lvl="1" indent="-228600">
              <a:buFont typeface="+mj-lt"/>
              <a:buAutoNum type="arabicPeriod"/>
            </a:pPr>
            <a:r>
              <a:rPr lang="en-US" baseline="0" dirty="0" smtClean="0"/>
              <a:t>To present the resurrected Christ</a:t>
            </a:r>
          </a:p>
          <a:p>
            <a:pPr marL="685800" lvl="1" indent="-228600">
              <a:buFont typeface="+mj-lt"/>
              <a:buAutoNum type="arabicPeriod"/>
            </a:pPr>
            <a:r>
              <a:rPr lang="en-US" baseline="0" dirty="0" smtClean="0"/>
              <a:t>To offer a call to repentance</a:t>
            </a:r>
          </a:p>
          <a:p>
            <a:pPr marL="457200" lvl="1" indent="0">
              <a:buFont typeface="+mj-lt"/>
              <a:buNone/>
            </a:pPr>
            <a:endParaRPr lang="en-US" dirty="0" smtClean="0"/>
          </a:p>
          <a:p>
            <a:r>
              <a:rPr lang="en-US" baseline="0" dirty="0" smtClean="0"/>
              <a:t>Class plan:</a:t>
            </a:r>
          </a:p>
          <a:p>
            <a:pPr marL="685800" lvl="1" indent="-228600">
              <a:buFont typeface="+mj-lt"/>
              <a:buAutoNum type="arabicPeriod"/>
            </a:pPr>
            <a:r>
              <a:rPr lang="en-US" baseline="0" dirty="0" smtClean="0"/>
              <a:t>Discuss sin and the reality of man’s depravity.</a:t>
            </a:r>
          </a:p>
          <a:p>
            <a:pPr marL="685800" lvl="1" indent="-228600">
              <a:buFont typeface="+mj-lt"/>
              <a:buAutoNum type="arabicPeriod"/>
            </a:pPr>
            <a:r>
              <a:rPr lang="en-US" baseline="0" dirty="0" smtClean="0"/>
              <a:t>Emphasize the need and predetermined plan of Christ’s substitutionary death</a:t>
            </a:r>
          </a:p>
          <a:p>
            <a:pPr marL="685800" lvl="1" indent="-228600">
              <a:buFont typeface="+mj-lt"/>
              <a:buAutoNum type="arabicPeriod"/>
            </a:pPr>
            <a:r>
              <a:rPr lang="en-US" baseline="0" dirty="0" smtClean="0"/>
              <a:t>Discuss the crucifixion and the judgment of God</a:t>
            </a:r>
          </a:p>
          <a:p>
            <a:pPr marL="685800" lvl="1" indent="-228600">
              <a:buFont typeface="+mj-lt"/>
              <a:buAutoNum type="arabicPeriod"/>
            </a:pPr>
            <a:r>
              <a:rPr lang="en-US" baseline="0" dirty="0" smtClean="0"/>
              <a:t>Discuss the resurrection and the provision of Christ’s work on the cross.</a:t>
            </a:r>
            <a:endParaRPr lang="en-US"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1</a:t>
            </a:fld>
            <a:endParaRPr lang="en-US"/>
          </a:p>
        </p:txBody>
      </p:sp>
    </p:spTree>
    <p:extLst>
      <p:ext uri="{BB962C8B-B14F-4D97-AF65-F5344CB8AC3E}">
        <p14:creationId xmlns:p14="http://schemas.microsoft.com/office/powerpoint/2010/main" val="3211185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sz="1200" b="1" baseline="0" dirty="0" smtClean="0"/>
              <a:t>THE WORK OF CHRIST </a:t>
            </a:r>
          </a:p>
          <a:p>
            <a:pPr marL="742950" marR="0" lvl="1"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1" i="0" baseline="0" dirty="0" smtClean="0"/>
              <a:t>The Crucifixion</a:t>
            </a:r>
            <a:r>
              <a:rPr lang="en-US" sz="1200" b="0" i="0" baseline="0" dirty="0" smtClean="0"/>
              <a:t>… </a:t>
            </a:r>
            <a:r>
              <a:rPr lang="en-US" sz="1200" b="1" baseline="0" dirty="0" smtClean="0"/>
              <a:t>Sections II </a:t>
            </a:r>
          </a:p>
          <a:p>
            <a:pPr marL="1200150" marR="0" lvl="2"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1" baseline="0" dirty="0" smtClean="0"/>
              <a:t>Discuss:</a:t>
            </a:r>
            <a:r>
              <a:rPr lang="en-US" sz="1200" b="0" baseline="0" dirty="0" smtClean="0"/>
              <a:t> the subject of the crucifixion, read the main passages below and discuss these events.</a:t>
            </a:r>
          </a:p>
          <a:p>
            <a:pPr marL="914400" marR="0" lvl="2" indent="0" algn="l" defTabSz="914400" rtl="0" eaLnBrk="1" fontAlgn="auto" latinLnBrk="0" hangingPunct="1">
              <a:lnSpc>
                <a:spcPct val="100000"/>
              </a:lnSpc>
              <a:spcBef>
                <a:spcPts val="0"/>
              </a:spcBef>
              <a:spcAft>
                <a:spcPts val="0"/>
              </a:spcAft>
              <a:buClrTx/>
              <a:buSzTx/>
              <a:buFontTx/>
              <a:buNone/>
              <a:tabLst/>
              <a:defRPr/>
            </a:pPr>
            <a:endParaRPr lang="en-US" sz="1200" b="0" baseline="0" dirty="0" smtClean="0"/>
          </a:p>
          <a:p>
            <a:pPr marL="1371600" lvl="2" indent="-457200">
              <a:buFont typeface="Arial" panose="020B0604020202020204" pitchFamily="34" charset="0"/>
              <a:buChar char="•"/>
            </a:pPr>
            <a:r>
              <a:rPr lang="en-US" sz="1200" i="1" dirty="0" smtClean="0"/>
              <a:t>The agony before 	(Luke 22:41-44)</a:t>
            </a:r>
          </a:p>
          <a:p>
            <a:pPr marL="1371600" lvl="2" indent="-457200">
              <a:buFont typeface="Arial" panose="020B0604020202020204" pitchFamily="34" charset="0"/>
              <a:buChar char="•"/>
            </a:pPr>
            <a:r>
              <a:rPr lang="en-US" sz="1200" i="1" dirty="0" smtClean="0"/>
              <a:t>His arrest 	(Matthew 26:50-58)</a:t>
            </a:r>
          </a:p>
          <a:p>
            <a:pPr marL="1371600" lvl="2" indent="-457200">
              <a:buFont typeface="Arial" panose="020B0604020202020204" pitchFamily="34" charset="0"/>
              <a:buChar char="•"/>
            </a:pPr>
            <a:r>
              <a:rPr lang="en-US" sz="1200" i="1" dirty="0" smtClean="0"/>
              <a:t>His trial 	(Matthew 26:59-8)</a:t>
            </a:r>
          </a:p>
          <a:p>
            <a:pPr marL="1371600" lvl="2" indent="-457200">
              <a:buFont typeface="Arial" panose="020B0604020202020204" pitchFamily="34" charset="0"/>
              <a:buChar char="•"/>
            </a:pPr>
            <a:r>
              <a:rPr lang="en-US" sz="1200" i="1" dirty="0" smtClean="0"/>
              <a:t>Before Pilate 	(Matthew 27:11-26)</a:t>
            </a:r>
          </a:p>
          <a:p>
            <a:pPr marL="1371600" lvl="2" indent="-457200">
              <a:buFont typeface="Arial" panose="020B0604020202020204" pitchFamily="34" charset="0"/>
              <a:buChar char="•"/>
            </a:pPr>
            <a:r>
              <a:rPr lang="en-US" sz="1200" i="1" dirty="0" smtClean="0"/>
              <a:t>His scourging 	(Matthew 27:27-31)</a:t>
            </a:r>
          </a:p>
          <a:p>
            <a:pPr marL="1371600" lvl="2" indent="-457200">
              <a:buFont typeface="Arial" panose="020B0604020202020204" pitchFamily="34" charset="0"/>
              <a:buChar char="•"/>
            </a:pPr>
            <a:r>
              <a:rPr lang="en-US" sz="1200" i="1" dirty="0" smtClean="0"/>
              <a:t>His Crucifixion 	(Matthew 27:32-37)</a:t>
            </a:r>
          </a:p>
          <a:p>
            <a:pPr marL="1371600" lvl="2" indent="-457200">
              <a:buFont typeface="Arial" panose="020B0604020202020204" pitchFamily="34" charset="0"/>
              <a:buChar char="•"/>
            </a:pPr>
            <a:r>
              <a:rPr lang="en-US" sz="1200" i="1" dirty="0" smtClean="0"/>
              <a:t>His Last Words 	(John 19:26-30)</a:t>
            </a:r>
          </a:p>
          <a:p>
            <a:pPr marL="914400" lvl="2" indent="0">
              <a:buFont typeface="Arial" panose="020B0604020202020204" pitchFamily="34" charset="0"/>
              <a:buNone/>
            </a:pPr>
            <a:endParaRPr lang="en-US" sz="1200" i="1" dirty="0" smtClean="0"/>
          </a:p>
          <a:p>
            <a:pPr marL="914400" lvl="1" indent="-457200">
              <a:buFont typeface="Arial" panose="020B0604020202020204" pitchFamily="34" charset="0"/>
              <a:buChar char="•"/>
            </a:pPr>
            <a:r>
              <a:rPr lang="en-US" sz="1200" b="1" i="1" dirty="0" smtClean="0"/>
              <a:t>Before class, Research &amp;</a:t>
            </a:r>
            <a:r>
              <a:rPr lang="en-US" sz="1200" b="1" i="1" baseline="0" dirty="0" smtClean="0"/>
              <a:t> In class </a:t>
            </a:r>
            <a:r>
              <a:rPr lang="en-US" sz="1200" b="1" i="1" dirty="0" smtClean="0"/>
              <a:t>Discuss:</a:t>
            </a:r>
            <a:r>
              <a:rPr lang="en-US" sz="1200" b="1" i="1" baseline="0" dirty="0" smtClean="0"/>
              <a:t> </a:t>
            </a:r>
            <a:r>
              <a:rPr lang="en-US" sz="1200" i="1" dirty="0" smtClean="0"/>
              <a:t>Events</a:t>
            </a:r>
            <a:r>
              <a:rPr lang="en-US" sz="1200" i="1" baseline="0" dirty="0" smtClean="0"/>
              <a:t> that took place at His death included supernatural darkness, earthquakes, resurrections, and the tearing of the veil in the temple isolating the Holy of Holies (Matthew 27:45-53).  The tearing of the veil demonstrated that access to God was now open to all men. Discuss these events with the class.</a:t>
            </a:r>
            <a:endParaRPr lang="en-US" sz="1200" i="1" dirty="0" smtClean="0"/>
          </a:p>
          <a:p>
            <a:pPr marL="2286000" marR="0" lvl="5" indent="0" algn="l" defTabSz="914400" rtl="0" eaLnBrk="1" fontAlgn="auto" latinLnBrk="0" hangingPunct="1">
              <a:lnSpc>
                <a:spcPct val="100000"/>
              </a:lnSpc>
              <a:spcBef>
                <a:spcPts val="0"/>
              </a:spcBef>
              <a:spcAft>
                <a:spcPts val="0"/>
              </a:spcAft>
              <a:buClrTx/>
              <a:buSzTx/>
              <a:buFontTx/>
              <a:buNone/>
              <a:tabLst/>
              <a:defRPr/>
            </a:pPr>
            <a:endParaRPr lang="en-US" sz="1200" b="0" i="0"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10</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sz="1200" b="1" baseline="0" dirty="0" smtClean="0"/>
              <a:t>THE WORK OF CHRIST </a:t>
            </a:r>
          </a:p>
          <a:p>
            <a:pPr marL="742950" lvl="1" indent="-285750">
              <a:buAutoNum type="romanUcPeriod"/>
            </a:pPr>
            <a:r>
              <a:rPr lang="en-US" sz="1200" b="1" dirty="0" smtClean="0"/>
              <a:t>The Judgement of God at the Cross (sect. II,E &amp; II,F)</a:t>
            </a:r>
          </a:p>
          <a:p>
            <a:pPr marL="1085850" lvl="2" indent="-171450">
              <a:buFont typeface="Arial" panose="020B0604020202020204" pitchFamily="34" charset="0"/>
              <a:buChar char="•"/>
            </a:pPr>
            <a:r>
              <a:rPr lang="en-US" sz="1200" b="1" dirty="0" smtClean="0"/>
              <a:t>Discuss: </a:t>
            </a:r>
            <a:r>
              <a:rPr lang="en-US" sz="1200" b="0" dirty="0" smtClean="0"/>
              <a:t>Ho</a:t>
            </a:r>
            <a:r>
              <a:rPr lang="en-US" sz="1200" b="0" baseline="0" dirty="0" smtClean="0"/>
              <a:t>w you have t</a:t>
            </a:r>
            <a:r>
              <a:rPr lang="en-US" sz="1200" b="0" dirty="0" smtClean="0"/>
              <a:t>o understand the full burden of Christ bearing the sins of all who would believe, it is important to know that God’s justice</a:t>
            </a:r>
            <a:r>
              <a:rPr lang="en-US" sz="1200" b="0" baseline="0" dirty="0" smtClean="0"/>
              <a:t> required that the full punishment for all the sins committed be cast upon Christ.  As Christ bore the sins of man, He became sin, and the Father executed His judgment on Him rather than on each individual sinner.</a:t>
            </a:r>
          </a:p>
          <a:p>
            <a:pPr marL="1085850" lvl="2" indent="-171450">
              <a:buFont typeface="Arial" panose="020B0604020202020204" pitchFamily="34" charset="0"/>
              <a:buChar char="•"/>
            </a:pPr>
            <a:r>
              <a:rPr lang="en-US" sz="1200" b="0" baseline="0" dirty="0" smtClean="0"/>
              <a:t>But even more shocking and profound is that God abandoned the Son at the time of Christ’s sin-bearing.  </a:t>
            </a:r>
            <a:r>
              <a:rPr lang="en-US" sz="1200" b="1" baseline="0" dirty="0" smtClean="0"/>
              <a:t>NOTE:, </a:t>
            </a:r>
            <a:r>
              <a:rPr lang="en-US" sz="1200" b="0" baseline="0" dirty="0" smtClean="0"/>
              <a:t>During the crucifixion is the only time that Christ refers to God as “My God” and not as “Father.”  This separation of the Trinity, as God forsakes the Son, left Christ utterly alone as He bore our sins in His body.</a:t>
            </a:r>
          </a:p>
          <a:p>
            <a:pPr marL="914400" lvl="2" indent="0">
              <a:buFont typeface="Arial" panose="020B0604020202020204" pitchFamily="34" charset="0"/>
              <a:buNone/>
            </a:pPr>
            <a:endParaRPr lang="en-US" sz="1200" b="0" baseline="0" dirty="0" smtClean="0"/>
          </a:p>
          <a:p>
            <a:pPr marL="628650" lvl="1" indent="-171450">
              <a:buFont typeface="Arial" panose="020B0604020202020204" pitchFamily="34" charset="0"/>
              <a:buChar char="•"/>
            </a:pPr>
            <a:r>
              <a:rPr lang="en-US" sz="1200" b="1" baseline="0" dirty="0" smtClean="0"/>
              <a:t>Discuss </a:t>
            </a:r>
            <a:r>
              <a:rPr lang="en-US" sz="1200" b="0" baseline="0" dirty="0" smtClean="0"/>
              <a:t>the following Truths as you cover </a:t>
            </a:r>
            <a:r>
              <a:rPr lang="en-US" sz="1200" b="1" baseline="0" dirty="0" smtClean="0"/>
              <a:t>section II,E &amp; II,F</a:t>
            </a:r>
            <a:endParaRPr lang="en-US" sz="1200" b="1" dirty="0" smtClean="0"/>
          </a:p>
          <a:p>
            <a:pPr marL="1200150" lvl="2" indent="-285750">
              <a:buAutoNum type="romanUcPeriod"/>
            </a:pPr>
            <a:r>
              <a:rPr lang="en-US" sz="1200" b="1" i="0" dirty="0" smtClean="0"/>
              <a:t>Christ bore our… </a:t>
            </a:r>
            <a:r>
              <a:rPr lang="en-US" sz="1200" b="0" i="0" dirty="0" smtClean="0"/>
              <a:t>sin, became sin on our behalf– 2 Cor. 5:21; 1 Peter 2:24</a:t>
            </a:r>
          </a:p>
          <a:p>
            <a:pPr marL="1200150" lvl="2" indent="-285750">
              <a:buAutoNum type="romanUcPeriod"/>
            </a:pPr>
            <a:r>
              <a:rPr lang="en-US" sz="1200" b="1" i="0" dirty="0" smtClean="0"/>
              <a:t>Our iniquities fell upon… </a:t>
            </a:r>
            <a:r>
              <a:rPr lang="en-US" sz="1200" b="0" i="0" dirty="0" smtClean="0"/>
              <a:t>Christ–</a:t>
            </a:r>
            <a:r>
              <a:rPr lang="en-US" sz="1200" b="0" i="0" baseline="0" dirty="0" smtClean="0"/>
              <a:t> Isaiah 53:6 </a:t>
            </a:r>
            <a:r>
              <a:rPr lang="en-US" sz="1200" b="1" i="0" baseline="0" dirty="0" smtClean="0"/>
              <a:t>(II, F) </a:t>
            </a:r>
            <a:endParaRPr lang="en-US" sz="1200" b="1" i="0" dirty="0" smtClean="0"/>
          </a:p>
          <a:p>
            <a:pPr marL="1200150" lvl="2" indent="-285750">
              <a:buAutoNum type="romanUcPeriod"/>
            </a:pPr>
            <a:r>
              <a:rPr lang="en-US" sz="1200" b="1" i="0" dirty="0" smtClean="0"/>
              <a:t>God was pleased to…  </a:t>
            </a:r>
            <a:r>
              <a:rPr lang="en-US" sz="1200" b="0" i="0" dirty="0" smtClean="0"/>
              <a:t>crush the Son as a guilt offering– Isaiah</a:t>
            </a:r>
            <a:r>
              <a:rPr lang="en-US" sz="1200" b="0" i="0" baseline="0" dirty="0" smtClean="0"/>
              <a:t> 53:10</a:t>
            </a:r>
            <a:endParaRPr lang="en-US" sz="1200" b="1" i="0" dirty="0" smtClean="0"/>
          </a:p>
          <a:p>
            <a:pPr marL="1200150" lvl="2" indent="-285750">
              <a:buAutoNum type="romanUcPeriod"/>
            </a:pPr>
            <a:r>
              <a:rPr lang="en-US" sz="1200" b="1" i="0" dirty="0" smtClean="0"/>
              <a:t>Christ was forsaken by…  </a:t>
            </a:r>
            <a:r>
              <a:rPr lang="en-US" sz="1200" b="0" i="0" dirty="0" smtClean="0"/>
              <a:t>Matthew 27:46 </a:t>
            </a:r>
            <a:r>
              <a:rPr lang="en-US" sz="1200" b="1" i="0" dirty="0" smtClean="0"/>
              <a:t>(II, E) </a:t>
            </a:r>
            <a:r>
              <a:rPr lang="en-US" sz="1200" b="0" i="0" dirty="0" smtClean="0"/>
              <a:t> </a:t>
            </a:r>
          </a:p>
          <a:p>
            <a:pPr marL="1657350" lvl="3" indent="-285750">
              <a:buAutoNum type="romanUcPeriod"/>
            </a:pPr>
            <a:r>
              <a:rPr lang="en-US" sz="1200" b="1" i="0" dirty="0" smtClean="0"/>
              <a:t>Note:</a:t>
            </a:r>
            <a:r>
              <a:rPr lang="en-US" sz="1200" b="1" i="0" baseline="0" dirty="0" smtClean="0"/>
              <a:t> </a:t>
            </a:r>
            <a:r>
              <a:rPr lang="en-US" sz="1200" b="0" i="0" baseline="0" dirty="0" smtClean="0"/>
              <a:t>Forsaken- to leave behind; to abandon; to desert.</a:t>
            </a:r>
          </a:p>
          <a:p>
            <a:pPr marL="1371600" lvl="3" indent="0">
              <a:buNone/>
            </a:pPr>
            <a:endParaRPr lang="en-US" sz="1200" b="0" i="0" baseline="0" dirty="0" smtClean="0"/>
          </a:p>
          <a:p>
            <a:pPr marL="914400" lvl="1" indent="-457200">
              <a:buFont typeface="Arial" panose="020B0604020202020204" pitchFamily="34" charset="0"/>
              <a:buChar char="•"/>
            </a:pPr>
            <a:r>
              <a:rPr lang="en-US" sz="1200" b="1" i="0" baseline="0" dirty="0" smtClean="0"/>
              <a:t>Ask: </a:t>
            </a:r>
            <a:r>
              <a:rPr lang="en-US" sz="1200" b="0" i="1" baseline="0" dirty="0" smtClean="0"/>
              <a:t>Why did God the Father abandon the Son?  </a:t>
            </a:r>
          </a:p>
          <a:p>
            <a:pPr marL="1371600" lvl="2" indent="-457200">
              <a:buFont typeface="Arial" panose="020B0604020202020204" pitchFamily="34" charset="0"/>
              <a:buChar char="•"/>
            </a:pPr>
            <a:r>
              <a:rPr lang="en-US" sz="1200" b="1" i="0" baseline="0" dirty="0" smtClean="0"/>
              <a:t>Answer: </a:t>
            </a:r>
            <a:r>
              <a:rPr lang="en-US" sz="1200" b="0" i="1" baseline="0" dirty="0" smtClean="0"/>
              <a:t>Christ had become sin.</a:t>
            </a:r>
          </a:p>
          <a:p>
            <a:pPr marL="914400" lvl="2" indent="0">
              <a:buFont typeface="Arial" panose="020B0604020202020204" pitchFamily="34" charset="0"/>
              <a:buNone/>
            </a:pPr>
            <a:endParaRPr lang="en-US" sz="1200" b="0" i="1" baseline="0" dirty="0" smtClean="0"/>
          </a:p>
          <a:p>
            <a:pPr marL="914400" lvl="1" indent="-457200">
              <a:buFont typeface="Arial" panose="020B0604020202020204" pitchFamily="34" charset="0"/>
              <a:buChar char="•"/>
            </a:pPr>
            <a:r>
              <a:rPr lang="en-US" sz="1200" b="1" i="0" baseline="0" dirty="0" smtClean="0"/>
              <a:t>SAY: </a:t>
            </a:r>
            <a:r>
              <a:rPr lang="en-US" sz="1200" b="0" i="1" baseline="0" dirty="0" smtClean="0"/>
              <a:t>God’s Judgment fell upon Christ at the cross and this demonstrates God’s immense and incredible love for His Children (1 John 4:10), as well as being the only way whereby we may be forgiven.</a:t>
            </a:r>
            <a:endParaRPr lang="en-US" sz="1200" b="1" i="0" dirty="0" smtClean="0"/>
          </a:p>
          <a:p>
            <a:pPr marL="2286000" marR="0" lvl="5" indent="0" algn="l" defTabSz="914400" rtl="0" eaLnBrk="1" fontAlgn="auto" latinLnBrk="0" hangingPunct="1">
              <a:lnSpc>
                <a:spcPct val="100000"/>
              </a:lnSpc>
              <a:spcBef>
                <a:spcPts val="0"/>
              </a:spcBef>
              <a:spcAft>
                <a:spcPts val="0"/>
              </a:spcAft>
              <a:buClrTx/>
              <a:buSzTx/>
              <a:buFontTx/>
              <a:buNone/>
              <a:tabLst/>
              <a:defRPr/>
            </a:pPr>
            <a:endParaRPr lang="en-US" sz="1200" b="0" i="0"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11</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04800"/>
            <a:ext cx="6096000" cy="3429000"/>
          </a:xfrm>
        </p:spPr>
      </p:sp>
      <p:sp>
        <p:nvSpPr>
          <p:cNvPr id="3" name="Notes Placeholder 2"/>
          <p:cNvSpPr>
            <a:spLocks noGrp="1"/>
          </p:cNvSpPr>
          <p:nvPr>
            <p:ph type="body" idx="1"/>
          </p:nvPr>
        </p:nvSpPr>
        <p:spPr>
          <a:xfrm>
            <a:off x="228600" y="3810000"/>
            <a:ext cx="6400800" cy="5181600"/>
          </a:xfrm>
        </p:spPr>
        <p:txBody>
          <a:bodyPr/>
          <a:lstStyle/>
          <a:p>
            <a:pPr marL="285750" lvl="0" indent="-285750">
              <a:buAutoNum type="romanUcPeriod"/>
            </a:pPr>
            <a:r>
              <a:rPr lang="en-US" sz="1200" b="1" dirty="0" smtClean="0"/>
              <a:t>The Provisions of Christ’s Work (Sect. III)</a:t>
            </a:r>
          </a:p>
          <a:p>
            <a:pPr marL="1085850" lvl="2" indent="-171450">
              <a:buFont typeface="Arial" panose="020B0604020202020204" pitchFamily="34" charset="0"/>
              <a:buChar char="•"/>
            </a:pPr>
            <a:r>
              <a:rPr lang="en-US" sz="1200" b="1" baseline="0" dirty="0" smtClean="0"/>
              <a:t>Teacher NOTE: </a:t>
            </a:r>
            <a:r>
              <a:rPr lang="en-US" sz="1200" b="0" baseline="0" dirty="0" smtClean="0"/>
              <a:t>Emphasize in this section and describe what Jesus’ sacrifice accomplished for those who believe.</a:t>
            </a:r>
          </a:p>
          <a:p>
            <a:pPr marL="1085850" lvl="2" indent="-171450">
              <a:buFont typeface="Arial" panose="020B0604020202020204" pitchFamily="34" charset="0"/>
              <a:buChar char="•"/>
            </a:pPr>
            <a:r>
              <a:rPr lang="en-US" sz="1200" b="1" baseline="0" dirty="0" smtClean="0"/>
              <a:t>Review: </a:t>
            </a:r>
            <a:r>
              <a:rPr lang="en-US" sz="1200" b="0" baseline="0" dirty="0" smtClean="0"/>
              <a:t>the verses in </a:t>
            </a:r>
            <a:r>
              <a:rPr lang="en-US" sz="1200" b="1" baseline="0" dirty="0" smtClean="0"/>
              <a:t>Section II, A –F</a:t>
            </a:r>
          </a:p>
          <a:p>
            <a:pPr marL="914400" lvl="2" indent="0">
              <a:buFont typeface="Arial" panose="020B0604020202020204" pitchFamily="34" charset="0"/>
              <a:buNone/>
            </a:pPr>
            <a:endParaRPr lang="en-US" sz="1200" b="1" dirty="0" smtClean="0"/>
          </a:p>
          <a:p>
            <a:pPr marL="742950" lvl="1" indent="-285750">
              <a:buAutoNum type="romanUcPeriod"/>
            </a:pPr>
            <a:r>
              <a:rPr lang="en-US" sz="1200" b="1" dirty="0" smtClean="0"/>
              <a:t>Reconciled</a:t>
            </a:r>
            <a:r>
              <a:rPr lang="en-US" sz="1200" b="1" baseline="0" dirty="0" smtClean="0"/>
              <a:t> to God-  </a:t>
            </a:r>
            <a:r>
              <a:rPr lang="en-US" sz="1200" b="0" baseline="0" dirty="0" smtClean="0"/>
              <a:t>review Romans 5:10, make note of the fact and focus on how believers have been “reconciled to God.” </a:t>
            </a:r>
          </a:p>
          <a:p>
            <a:pPr marL="1200150" lvl="2" indent="-285750">
              <a:buAutoNum type="romanUcPeriod"/>
            </a:pPr>
            <a:r>
              <a:rPr lang="en-US" sz="1200" b="0" baseline="0" dirty="0" smtClean="0"/>
              <a:t>To “reconcile” gives us the idea of bringing something into harmony, or bringing something into agreement with something else.</a:t>
            </a:r>
          </a:p>
          <a:p>
            <a:pPr marL="1200150" lvl="2" indent="-285750">
              <a:buAutoNum type="romanUcPeriod"/>
            </a:pPr>
            <a:r>
              <a:rPr lang="en-US" sz="1200" b="0" baseline="0" dirty="0" smtClean="0"/>
              <a:t>To be reconciled to God is to have peace with God.</a:t>
            </a:r>
          </a:p>
          <a:p>
            <a:pPr marL="1657350" lvl="3" indent="-285750">
              <a:buAutoNum type="romanUcPeriod"/>
            </a:pPr>
            <a:r>
              <a:rPr lang="en-US" sz="1200" b="1" baseline="0" dirty="0" smtClean="0"/>
              <a:t>ASK: </a:t>
            </a:r>
            <a:r>
              <a:rPr lang="en-US" sz="1200" b="0" i="1" baseline="0" dirty="0" smtClean="0"/>
              <a:t>How do you respond personally to the message that, in Christ, you are reconciled with God?</a:t>
            </a:r>
            <a:endParaRPr lang="en-US" sz="1200" b="1" baseline="0" dirty="0" smtClean="0"/>
          </a:p>
          <a:p>
            <a:pPr marL="742950" lvl="1" indent="-285750">
              <a:buAutoNum type="romanUcPeriod"/>
            </a:pPr>
            <a:r>
              <a:rPr lang="en-US" sz="1200" b="1" baseline="0" dirty="0" smtClean="0"/>
              <a:t>Jesus Christ: The Answer </a:t>
            </a:r>
            <a:r>
              <a:rPr lang="en-US" sz="1200" b="0" baseline="0" dirty="0" smtClean="0"/>
              <a:t> to all man’s problems concerning salvation</a:t>
            </a:r>
          </a:p>
          <a:p>
            <a:pPr marL="1657350" lvl="3" indent="-285750">
              <a:buAutoNum type="romanUcPeriod"/>
            </a:pPr>
            <a:r>
              <a:rPr lang="en-US" sz="1200" b="1" baseline="0" dirty="0" smtClean="0"/>
              <a:t>USE: the chart </a:t>
            </a:r>
            <a:r>
              <a:rPr lang="en-US" sz="1200" b="0" baseline="0" dirty="0" smtClean="0"/>
              <a:t>at the end of </a:t>
            </a:r>
            <a:r>
              <a:rPr lang="en-US" sz="1200" b="1" baseline="0" dirty="0" smtClean="0"/>
              <a:t>section III </a:t>
            </a:r>
            <a:r>
              <a:rPr lang="en-US" sz="1200" b="0" baseline="0" dirty="0" smtClean="0"/>
              <a:t>to help the class visualize the extent of what Christ provided by His work on the cross and </a:t>
            </a:r>
            <a:r>
              <a:rPr lang="en-US" sz="1200" b="1" baseline="0" dirty="0" smtClean="0"/>
              <a:t>Ask: </a:t>
            </a:r>
            <a:r>
              <a:rPr lang="en-US" sz="1200" b="0" i="1" baseline="0" dirty="0" smtClean="0"/>
              <a:t>For each of the Scripture verses listed in the </a:t>
            </a:r>
            <a:r>
              <a:rPr lang="en-US" sz="1200" b="1" i="1" baseline="0" dirty="0" smtClean="0"/>
              <a:t>column</a:t>
            </a:r>
            <a:r>
              <a:rPr lang="en-US" sz="1200" b="0" i="1" baseline="0" dirty="0" smtClean="0"/>
              <a:t> </a:t>
            </a:r>
            <a:r>
              <a:rPr lang="en-US" sz="1200" b="1" i="1" baseline="0" dirty="0" smtClean="0"/>
              <a:t>“The Solution in Christ,”  </a:t>
            </a:r>
            <a:r>
              <a:rPr lang="en-US" sz="1200" b="0" i="1" baseline="0" dirty="0" smtClean="0"/>
              <a:t>what would be a three- or four-word summary that parallels the statements in the column “Man’s Problem”?</a:t>
            </a:r>
            <a:endParaRPr lang="en-US" sz="1200" b="1" i="0" baseline="0" dirty="0" smtClean="0"/>
          </a:p>
          <a:p>
            <a:pPr marL="285750" lvl="0" indent="-285750">
              <a:buAutoNum type="romanUcPeriod"/>
            </a:pPr>
            <a:r>
              <a:rPr lang="en-US" sz="1100" b="1" i="0" baseline="0" dirty="0" smtClean="0"/>
              <a:t>Quote: </a:t>
            </a:r>
            <a:r>
              <a:rPr lang="en-US" sz="1100" b="0" i="0" baseline="0" dirty="0" smtClean="0"/>
              <a:t>To put is as sip0ly as I can put it, if Christ is not my substitute, then I still occupy the place of a condemned sinner.  If my sins and my guilt are not transferred to Him, and He does not take them, then they remain with me.  If He did not deal with my sins then I must deal with them.  If He did not bear my penalty then I must bear it.  There is not other possibility.  It is either Him or me.  Some have suggested, by the way, that it is immoral to teach the doctrine of substitution.  Some theologians have suggested that it is immoral to teach that God in human flesh took on sin and bore my sin and your sin.  But it is not immoral because you are not pushing something on God that He wouldn’t want.  You are not tainting His holiness– not at all.  The truth of the matter is that in the process of salvation, mark this, God is not transferring penalty from one man guilty to another man innocent.  No, He is bearing the sin Himself for Jesus was God in human flesh.</a:t>
            </a:r>
            <a:r>
              <a:rPr lang="en-US" sz="1100" b="1" i="0" baseline="0" dirty="0" smtClean="0"/>
              <a:t>   ~John MacArthur</a:t>
            </a:r>
            <a:endParaRPr lang="en-US" sz="1100" b="0" i="0"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12</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04800"/>
            <a:ext cx="6096000" cy="3429000"/>
          </a:xfrm>
        </p:spPr>
      </p:sp>
      <p:sp>
        <p:nvSpPr>
          <p:cNvPr id="3" name="Notes Placeholder 2"/>
          <p:cNvSpPr>
            <a:spLocks noGrp="1"/>
          </p:cNvSpPr>
          <p:nvPr>
            <p:ph type="body" idx="1"/>
          </p:nvPr>
        </p:nvSpPr>
        <p:spPr>
          <a:xfrm>
            <a:off x="228600" y="3810000"/>
            <a:ext cx="6400800" cy="5181600"/>
          </a:xfrm>
        </p:spPr>
        <p:txBody>
          <a:bodyPr/>
          <a:lstStyle/>
          <a:p>
            <a:pPr marL="285750" lvl="0" indent="-285750">
              <a:buAutoNum type="romanUcPeriod"/>
            </a:pPr>
            <a:r>
              <a:rPr lang="en-US" sz="1200" b="1" dirty="0" smtClean="0"/>
              <a:t>The Motive for Christ’s Work (Sect. IV)</a:t>
            </a:r>
          </a:p>
          <a:p>
            <a:pPr marL="742950" lvl="1" indent="-285750">
              <a:buFont typeface="Arial" panose="020B0604020202020204" pitchFamily="34" charset="0"/>
              <a:buChar char="•"/>
            </a:pPr>
            <a:r>
              <a:rPr lang="en-US" sz="1200" b="1" dirty="0" smtClean="0"/>
              <a:t>Discuss/Ask:</a:t>
            </a:r>
            <a:r>
              <a:rPr lang="en-US" sz="1200" b="1" baseline="0" dirty="0" smtClean="0"/>
              <a:t> </a:t>
            </a:r>
            <a:r>
              <a:rPr lang="en-US" sz="1200" b="0" dirty="0" smtClean="0"/>
              <a:t>Christ</a:t>
            </a:r>
            <a:r>
              <a:rPr lang="en-US" sz="1200" b="0" baseline="0" dirty="0" smtClean="0"/>
              <a:t> giving Himself to the point of death to save men demonstrates… God’s great love and mercy.</a:t>
            </a:r>
          </a:p>
          <a:p>
            <a:pPr marL="457200" lvl="1" indent="0">
              <a:buFont typeface="Arial" panose="020B0604020202020204" pitchFamily="34" charset="0"/>
              <a:buNone/>
            </a:pPr>
            <a:endParaRPr lang="en-US" sz="1200" b="0" baseline="0" dirty="0" smtClean="0"/>
          </a:p>
          <a:p>
            <a:pPr marL="742950" lvl="1" indent="-285750">
              <a:buFont typeface="Arial" panose="020B0604020202020204" pitchFamily="34" charset="0"/>
              <a:buChar char="•"/>
            </a:pPr>
            <a:r>
              <a:rPr lang="en-US" sz="1200" b="1" baseline="0" dirty="0" smtClean="0"/>
              <a:t>REVIEW: Section IV, </a:t>
            </a:r>
            <a:r>
              <a:rPr lang="en-US" sz="1200" b="0" baseline="0" dirty="0" smtClean="0"/>
              <a:t>and…</a:t>
            </a:r>
          </a:p>
          <a:p>
            <a:pPr marL="1200150" lvl="2" indent="-285750">
              <a:buFont typeface="Arial" panose="020B0604020202020204" pitchFamily="34" charset="0"/>
              <a:buChar char="•"/>
            </a:pPr>
            <a:r>
              <a:rPr lang="en-US" sz="1200" b="1" baseline="0" dirty="0" smtClean="0"/>
              <a:t>Ask: </a:t>
            </a:r>
            <a:r>
              <a:rPr lang="en-US" sz="1200" b="0" baseline="0" dirty="0" smtClean="0"/>
              <a:t> the students to give their response to question </a:t>
            </a:r>
            <a:r>
              <a:rPr lang="en-US" sz="1200" b="1" baseline="0" dirty="0" smtClean="0"/>
              <a:t>IV, C.</a:t>
            </a:r>
            <a:endParaRPr lang="en-US" sz="1200" b="1"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13</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04800"/>
            <a:ext cx="6096000" cy="3429000"/>
          </a:xfrm>
        </p:spPr>
      </p:sp>
      <p:sp>
        <p:nvSpPr>
          <p:cNvPr id="3" name="Notes Placeholder 2"/>
          <p:cNvSpPr>
            <a:spLocks noGrp="1"/>
          </p:cNvSpPr>
          <p:nvPr>
            <p:ph type="body" idx="1"/>
          </p:nvPr>
        </p:nvSpPr>
        <p:spPr>
          <a:xfrm>
            <a:off x="228600" y="3810000"/>
            <a:ext cx="6400800" cy="5181600"/>
          </a:xfrm>
        </p:spPr>
        <p:txBody>
          <a:bodyPr/>
          <a:lstStyle/>
          <a:p>
            <a:pPr marL="285750" lvl="0" indent="-285750">
              <a:buAutoNum type="romanUcPeriod"/>
            </a:pPr>
            <a:r>
              <a:rPr lang="en-US" sz="1200" b="1" dirty="0" smtClean="0"/>
              <a:t>The Resolution</a:t>
            </a:r>
            <a:r>
              <a:rPr lang="en-US" sz="1200" b="1" baseline="0" dirty="0" smtClean="0"/>
              <a:t> and Continuation of </a:t>
            </a:r>
            <a:r>
              <a:rPr lang="en-US" sz="1200" b="1" dirty="0" smtClean="0"/>
              <a:t>Christ’s Work (Sect. V)</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smtClean="0"/>
              <a:t>NOTE:</a:t>
            </a:r>
            <a:r>
              <a:rPr lang="en-US" sz="1200" b="1" baseline="0" dirty="0" smtClean="0"/>
              <a:t> </a:t>
            </a:r>
            <a:r>
              <a:rPr lang="en-US" sz="1200" b="0" baseline="0" dirty="0" smtClean="0"/>
              <a:t>Make sure to cover the resurrection.  You do not want to leave Christ on the cross!</a:t>
            </a: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baseline="0" dirty="0" smtClean="0"/>
              <a:t>Say: </a:t>
            </a:r>
            <a:r>
              <a:rPr lang="en-US" sz="1200" b="0" baseline="0" dirty="0" smtClean="0"/>
              <a:t>As crucial as the death of Jesus on the cross is for our salvation, the process did not end there.  </a:t>
            </a: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baseline="0" dirty="0" smtClean="0"/>
              <a:t>Explain: </a:t>
            </a:r>
            <a:r>
              <a:rPr lang="en-US" sz="1200" b="0" baseline="0" dirty="0" smtClean="0"/>
              <a:t>how without the resurrection, Christ’ life, </a:t>
            </a:r>
            <a:r>
              <a:rPr lang="en-US" sz="1200" b="0" baseline="0" dirty="0" err="1" smtClean="0"/>
              <a:t>sinlessness</a:t>
            </a:r>
            <a:r>
              <a:rPr lang="en-US" sz="1200" b="0" baseline="0" dirty="0" smtClean="0"/>
              <a:t>, and sacrifice would all be meaningless.  Having a dead Messiah saves nobody.  If He couldn’t save Himself, how could He save us?</a:t>
            </a:r>
          </a:p>
          <a:p>
            <a:pPr marL="285750" lvl="0" indent="-285750">
              <a:buAutoNum type="romanUcPeriod"/>
            </a:pPr>
            <a:endParaRPr lang="en-US" sz="1200" b="1" dirty="0" smtClean="0"/>
          </a:p>
          <a:p>
            <a:pPr marL="742950" lvl="1" indent="-285750">
              <a:buAutoNum type="romanUcPeriod"/>
            </a:pPr>
            <a:r>
              <a:rPr lang="en-US" sz="1200" b="1" dirty="0" smtClean="0"/>
              <a:t>The</a:t>
            </a:r>
            <a:r>
              <a:rPr lang="en-US" sz="1200" b="1" baseline="0" dirty="0" smtClean="0"/>
              <a:t> Power… </a:t>
            </a:r>
            <a:r>
              <a:rPr lang="en-US" sz="1200" b="0" baseline="0" dirty="0" smtClean="0"/>
              <a:t>of the resurrection over death- Romans 1:4 </a:t>
            </a:r>
            <a:r>
              <a:rPr lang="en-US" sz="1200" b="1" baseline="0" dirty="0" smtClean="0"/>
              <a:t>(Question V,A)</a:t>
            </a:r>
          </a:p>
          <a:p>
            <a:pPr marL="742950" lvl="1" indent="-285750">
              <a:buAutoNum type="romanUcPeriod"/>
            </a:pPr>
            <a:r>
              <a:rPr lang="en-US" sz="1200" b="1" baseline="0" dirty="0" smtClean="0"/>
              <a:t>The necessity… </a:t>
            </a:r>
            <a:r>
              <a:rPr lang="en-US" sz="1200" b="0" baseline="0" dirty="0" smtClean="0"/>
              <a:t>of the resurrection- 1 Corinthians 15:1-12 </a:t>
            </a:r>
            <a:r>
              <a:rPr lang="en-US" sz="1200" b="1" baseline="0" dirty="0" smtClean="0"/>
              <a:t>(Question V,C)</a:t>
            </a:r>
            <a:endParaRPr lang="en-US" sz="1200" b="1" dirty="0" smtClean="0"/>
          </a:p>
          <a:p>
            <a:pPr marL="457200" lvl="1" indent="0">
              <a:buFont typeface="Arial" panose="020B0604020202020204" pitchFamily="34" charset="0"/>
              <a:buNone/>
            </a:pPr>
            <a:endParaRPr lang="en-US" sz="1200" b="0" baseline="0" dirty="0" smtClean="0"/>
          </a:p>
          <a:p>
            <a:pPr marL="628650" lvl="1" indent="-171450">
              <a:buFont typeface="Arial" panose="020B0604020202020204" pitchFamily="34" charset="0"/>
              <a:buChar char="•"/>
            </a:pPr>
            <a:r>
              <a:rPr lang="en-US" sz="1200" b="1" baseline="0" dirty="0" smtClean="0"/>
              <a:t>Discuss</a:t>
            </a:r>
            <a:r>
              <a:rPr lang="en-US" sz="1200" b="0" baseline="0" dirty="0" smtClean="0"/>
              <a:t> the idea of “</a:t>
            </a:r>
            <a:r>
              <a:rPr lang="en-US" sz="1200" b="0" baseline="0" dirty="0" err="1" smtClean="0"/>
              <a:t>firstfruits</a:t>
            </a:r>
            <a:r>
              <a:rPr lang="en-US" sz="1200" b="0" baseline="0" dirty="0" smtClean="0"/>
              <a:t>” it’s highlighted in </a:t>
            </a:r>
            <a:r>
              <a:rPr lang="en-US" sz="1200" b="1" baseline="0" dirty="0" smtClean="0"/>
              <a:t>Section V,C</a:t>
            </a:r>
          </a:p>
          <a:p>
            <a:pPr marL="628650" lvl="1" indent="-171450">
              <a:buFont typeface="Arial" panose="020B0604020202020204" pitchFamily="34" charset="0"/>
              <a:buChar char="•"/>
            </a:pPr>
            <a:r>
              <a:rPr lang="en-US" sz="1200" b="1" baseline="0" dirty="0" smtClean="0"/>
              <a:t>Discuss </a:t>
            </a:r>
            <a:r>
              <a:rPr lang="en-US" sz="1200" b="0" baseline="0" dirty="0" smtClean="0"/>
              <a:t>the position of Christ as </a:t>
            </a:r>
            <a:r>
              <a:rPr lang="en-US" sz="1200" b="0" i="1" baseline="0" dirty="0" smtClean="0"/>
              <a:t>Intercessor </a:t>
            </a:r>
            <a:r>
              <a:rPr lang="en-US" sz="1200" b="0" i="0" baseline="0" dirty="0" smtClean="0"/>
              <a:t>and </a:t>
            </a:r>
            <a:r>
              <a:rPr lang="en-US" sz="1200" b="0" i="1" baseline="0" dirty="0" smtClean="0"/>
              <a:t>Mediator (</a:t>
            </a:r>
            <a:r>
              <a:rPr lang="en-US" sz="1200" b="1" i="0" baseline="0" dirty="0" smtClean="0"/>
              <a:t>sections V,D and V, E).  </a:t>
            </a:r>
            <a:endParaRPr lang="en-US" sz="1200" b="0" i="0" baseline="0" dirty="0" smtClean="0"/>
          </a:p>
          <a:p>
            <a:pPr marL="628650" lvl="1" indent="-171450">
              <a:buFont typeface="Arial" panose="020B0604020202020204" pitchFamily="34" charset="0"/>
              <a:buChar char="•"/>
            </a:pPr>
            <a:r>
              <a:rPr lang="en-US" sz="1200" b="1" i="0" baseline="0" dirty="0" smtClean="0"/>
              <a:t>Discuss </a:t>
            </a:r>
            <a:r>
              <a:rPr lang="en-US" sz="1200" b="0" i="0" baseline="0" dirty="0" smtClean="0"/>
              <a:t> the purpose of Christ mediating for us, before the Father, as our Great High Priest (Hebrews 4:14).</a:t>
            </a:r>
            <a:endParaRPr lang="en-US" sz="1200" b="1"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14</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1" i="0" dirty="0" smtClean="0">
                <a:effectLst/>
              </a:rPr>
              <a:t>APPLICATION:</a:t>
            </a:r>
            <a:r>
              <a:rPr lang="en-US" sz="1200" b="1" i="0" baseline="0" dirty="0" smtClean="0">
                <a:effectLst/>
              </a:rPr>
              <a:t> (Section </a:t>
            </a:r>
            <a:r>
              <a:rPr lang="en-US" sz="1200" b="1" i="0" baseline="0" dirty="0" smtClean="0">
                <a:effectLst/>
              </a:rPr>
              <a:t>VI)</a:t>
            </a:r>
          </a:p>
          <a:p>
            <a:pPr marL="0" indent="0">
              <a:buFont typeface="Arial" panose="020B0604020202020204" pitchFamily="34" charset="0"/>
              <a:buNone/>
            </a:pPr>
            <a:endParaRPr lang="en-US" sz="1200" b="1" i="0" baseline="0" dirty="0" smtClean="0">
              <a:effectLst/>
            </a:endParaRPr>
          </a:p>
          <a:p>
            <a:pPr marL="628650" lvl="1" indent="-171450">
              <a:buFont typeface="Arial" panose="020B0604020202020204" pitchFamily="34" charset="0"/>
              <a:buChar char="•"/>
            </a:pPr>
            <a:r>
              <a:rPr lang="en-US" sz="1200" b="1" i="0" baseline="0" dirty="0" smtClean="0">
                <a:effectLst/>
              </a:rPr>
              <a:t>Teacher note: </a:t>
            </a:r>
            <a:r>
              <a:rPr lang="en-US" sz="1200" b="0" i="0" baseline="0" dirty="0" smtClean="0">
                <a:effectLst/>
              </a:rPr>
              <a:t>There is always the possibility that there are people in your class who have never personally responded to the gospel.  </a:t>
            </a:r>
          </a:p>
          <a:p>
            <a:pPr marL="628650" lvl="1" indent="-171450">
              <a:buFont typeface="Arial" panose="020B0604020202020204" pitchFamily="34" charset="0"/>
              <a:buChar char="•"/>
            </a:pPr>
            <a:endParaRPr lang="en-US" sz="1200" b="0" i="0" baseline="0" dirty="0" smtClean="0">
              <a:effectLst/>
            </a:endParaRPr>
          </a:p>
          <a:p>
            <a:pPr marL="628650" lvl="1" indent="-171450">
              <a:buFont typeface="Arial" panose="020B0604020202020204" pitchFamily="34" charset="0"/>
              <a:buChar char="•"/>
            </a:pPr>
            <a:r>
              <a:rPr lang="en-US" sz="1200" b="1" i="0" baseline="0" dirty="0" smtClean="0">
                <a:effectLst/>
              </a:rPr>
              <a:t>Say: </a:t>
            </a:r>
            <a:r>
              <a:rPr lang="en-US" sz="1200" b="0" i="1" baseline="0" dirty="0" smtClean="0">
                <a:effectLst/>
              </a:rPr>
              <a:t>The end of the lesson challenges each of us to carefully look at our lives and determine whether or not we have repented and called on the name of the Lord, believing in Him as Lord and Savior.</a:t>
            </a:r>
            <a:endParaRPr lang="en-US" sz="1200" b="1" i="0" baseline="0" dirty="0" smtClean="0">
              <a:effectLst/>
            </a:endParaRPr>
          </a:p>
          <a:p>
            <a:pPr marL="0" indent="0">
              <a:buFont typeface="Arial" panose="020B0604020202020204" pitchFamily="34" charset="0"/>
              <a:buNone/>
            </a:pPr>
            <a:endParaRPr lang="en-US" sz="1200" b="0" i="0" baseline="0" dirty="0" smtClean="0">
              <a:effectLst/>
            </a:endParaRPr>
          </a:p>
          <a:p>
            <a:pPr marL="628650" lvl="1" indent="-171450">
              <a:buFont typeface="Arial" panose="020B0604020202020204" pitchFamily="34" charset="0"/>
              <a:buChar char="•"/>
            </a:pPr>
            <a:r>
              <a:rPr lang="en-US" sz="1200" b="1" i="0" baseline="0" dirty="0" smtClean="0">
                <a:effectLst/>
              </a:rPr>
              <a:t>ASK: </a:t>
            </a:r>
            <a:r>
              <a:rPr lang="en-US" sz="1200" b="0" i="0" baseline="0" dirty="0" smtClean="0">
                <a:effectLst/>
              </a:rPr>
              <a:t> </a:t>
            </a:r>
            <a:r>
              <a:rPr lang="en-US" sz="1200" b="0" i="1" baseline="0" dirty="0" smtClean="0">
                <a:effectLst/>
              </a:rPr>
              <a:t>What does true repentance look like? </a:t>
            </a:r>
          </a:p>
          <a:p>
            <a:pPr marL="457200" lvl="1" indent="0">
              <a:buFont typeface="Arial" panose="020B0604020202020204" pitchFamily="34" charset="0"/>
              <a:buNone/>
            </a:pPr>
            <a:endParaRPr lang="en-US" sz="1200" b="0" i="1" baseline="0" dirty="0" smtClean="0">
              <a:effectLst/>
            </a:endParaRPr>
          </a:p>
          <a:p>
            <a:pPr marL="628650" lvl="1" indent="-171450">
              <a:buFont typeface="Arial" panose="020B0604020202020204" pitchFamily="34" charset="0"/>
              <a:buChar char="•"/>
            </a:pPr>
            <a:r>
              <a:rPr lang="en-US" sz="1200" b="1" i="0" baseline="0" dirty="0" smtClean="0">
                <a:effectLst/>
              </a:rPr>
              <a:t>ASK</a:t>
            </a:r>
            <a:r>
              <a:rPr lang="en-US" sz="1200" b="1" i="1" baseline="0" dirty="0" smtClean="0">
                <a:effectLst/>
              </a:rPr>
              <a:t>:</a:t>
            </a:r>
            <a:r>
              <a:rPr lang="en-US" sz="1200" b="0" i="1" baseline="0" dirty="0" smtClean="0">
                <a:effectLst/>
              </a:rPr>
              <a:t> What does it mean to believe in Him as Lord?</a:t>
            </a:r>
            <a:endParaRPr lang="en-US" sz="1200" b="1" i="0" dirty="0" smtClean="0">
              <a:effectLst/>
            </a:endParaRPr>
          </a:p>
        </p:txBody>
      </p:sp>
      <p:sp>
        <p:nvSpPr>
          <p:cNvPr id="4" name="Slide Number Placeholder 3"/>
          <p:cNvSpPr>
            <a:spLocks noGrp="1"/>
          </p:cNvSpPr>
          <p:nvPr>
            <p:ph type="sldNum" sz="quarter" idx="10"/>
          </p:nvPr>
        </p:nvSpPr>
        <p:spPr/>
        <p:txBody>
          <a:bodyPr/>
          <a:lstStyle/>
          <a:p>
            <a:fld id="{93FA0767-2BF7-4398-8774-DDF337EA58A9}" type="slidenum">
              <a:rPr lang="en-US" smtClean="0"/>
              <a:t>15</a:t>
            </a:fld>
            <a:endParaRPr lang="en-US"/>
          </a:p>
        </p:txBody>
      </p:sp>
    </p:spTree>
    <p:extLst>
      <p:ext uri="{BB962C8B-B14F-4D97-AF65-F5344CB8AC3E}">
        <p14:creationId xmlns:p14="http://schemas.microsoft.com/office/powerpoint/2010/main" val="31481471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16</a:t>
            </a:fld>
            <a:endParaRPr lang="en-US"/>
          </a:p>
        </p:txBody>
      </p:sp>
    </p:spTree>
    <p:extLst>
      <p:ext uri="{BB962C8B-B14F-4D97-AF65-F5344CB8AC3E}">
        <p14:creationId xmlns:p14="http://schemas.microsoft.com/office/powerpoint/2010/main" val="684853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sz="1200" baseline="0" dirty="0" smtClean="0"/>
              <a:t>Warm up-Review Memory verse:</a:t>
            </a:r>
          </a:p>
          <a:p>
            <a:pPr marL="742950" lvl="1" indent="-285750">
              <a:buAutoNum type="romanUcPeriod"/>
            </a:pPr>
            <a:r>
              <a:rPr lang="en-US" sz="1200" baseline="0" dirty="0" smtClean="0"/>
              <a:t>&lt;ask volunteers if they can recite last weeks verse&gt;</a:t>
            </a:r>
          </a:p>
          <a:p>
            <a:pPr marL="742950" lvl="1" indent="-285750">
              <a:buAutoNum type="romanUcPeriod"/>
            </a:pPr>
            <a:r>
              <a:rPr lang="en-US" sz="1200" baseline="0" dirty="0" smtClean="0"/>
              <a:t>&lt;Ask volunteers to recite this weeks verse</a:t>
            </a:r>
            <a:r>
              <a:rPr lang="en-US" sz="1200" baseline="0" dirty="0" smtClean="0"/>
              <a:t>&gt;</a:t>
            </a:r>
          </a:p>
          <a:p>
            <a:pPr marL="742950" lvl="1" indent="-285750">
              <a:buAutoNum type="romanUcPeriod"/>
            </a:pPr>
            <a:r>
              <a:rPr lang="en-US" sz="1200" baseline="0" dirty="0" smtClean="0"/>
              <a:t>Explain that the cross is the crowning act of love in Christ’s ministry on this earth and it is also the focal point of all Scripture.</a:t>
            </a:r>
          </a:p>
          <a:p>
            <a:pPr marL="1200150" lvl="2" indent="-285750">
              <a:buAutoNum type="romanUcPeriod"/>
            </a:pPr>
            <a:r>
              <a:rPr lang="en-US" sz="1200" baseline="0" dirty="0" smtClean="0"/>
              <a:t>Spend time looking at the crucifixion and the events surrounding the cross-</a:t>
            </a:r>
          </a:p>
          <a:p>
            <a:pPr marL="1657350" lvl="3" indent="-285750">
              <a:buAutoNum type="romanUcPeriod"/>
            </a:pPr>
            <a:r>
              <a:rPr lang="en-US" sz="1200" baseline="0" dirty="0" smtClean="0"/>
              <a:t>God Forsaking His own Son and crushing Him for our sin.</a:t>
            </a:r>
          </a:p>
          <a:p>
            <a:pPr marL="1657350" lvl="3" indent="-285750">
              <a:buAutoNum type="romanUcPeriod"/>
            </a:pPr>
            <a:r>
              <a:rPr lang="en-US" sz="1200" baseline="0" dirty="0" smtClean="0"/>
              <a:t>Make sure everyone understands the sinful and hopeless state of all mankind.</a:t>
            </a:r>
          </a:p>
        </p:txBody>
      </p:sp>
      <p:sp>
        <p:nvSpPr>
          <p:cNvPr id="4" name="Slide Number Placeholder 3"/>
          <p:cNvSpPr>
            <a:spLocks noGrp="1"/>
          </p:cNvSpPr>
          <p:nvPr>
            <p:ph type="sldNum" sz="quarter" idx="10"/>
          </p:nvPr>
        </p:nvSpPr>
        <p:spPr/>
        <p:txBody>
          <a:bodyPr/>
          <a:lstStyle/>
          <a:p>
            <a:fld id="{93FA0767-2BF7-4398-8774-DDF337EA58A9}" type="slidenum">
              <a:rPr lang="en-US" smtClean="0"/>
              <a:t>2</a:t>
            </a:fld>
            <a:endParaRPr lang="en-US"/>
          </a:p>
        </p:txBody>
      </p:sp>
    </p:spTree>
    <p:extLst>
      <p:ext uri="{BB962C8B-B14F-4D97-AF65-F5344CB8AC3E}">
        <p14:creationId xmlns:p14="http://schemas.microsoft.com/office/powerpoint/2010/main" val="225195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sz="1200" b="1" baseline="0" dirty="0" smtClean="0"/>
              <a:t>MAN NEEDS CHRIST’S WORK (Section I)- </a:t>
            </a:r>
            <a:r>
              <a:rPr lang="en-US" sz="1200" baseline="0" dirty="0" smtClean="0"/>
              <a:t>man is hopelessly lost and enslaved to sin!</a:t>
            </a:r>
            <a:endParaRPr lang="en-US" sz="1200" baseline="0" dirty="0" smtClean="0"/>
          </a:p>
          <a:p>
            <a:endParaRPr lang="en-US" sz="1200" dirty="0" smtClean="0"/>
          </a:p>
          <a:p>
            <a:pPr marL="628650" lvl="1" indent="-171450">
              <a:buFont typeface="Arial" panose="020B0604020202020204" pitchFamily="34" charset="0"/>
              <a:buChar char="•"/>
            </a:pPr>
            <a:r>
              <a:rPr lang="en-US" sz="1200" b="1" i="0" dirty="0" smtClean="0"/>
              <a:t>Our</a:t>
            </a:r>
            <a:r>
              <a:rPr lang="en-US" sz="1200" b="1" i="0" baseline="0" dirty="0" smtClean="0"/>
              <a:t> Condition- </a:t>
            </a:r>
            <a:r>
              <a:rPr lang="en-US" sz="1200" b="0" i="0" baseline="0" dirty="0" smtClean="0"/>
              <a:t>Have the students read Romans 3:10-12 then respond to and answer I,A 1-6.  After that discuss the following Phrases:</a:t>
            </a:r>
          </a:p>
          <a:p>
            <a:pPr marL="1085850" lvl="2" indent="-171450">
              <a:buFont typeface="Arial" panose="020B0604020202020204" pitchFamily="34" charset="0"/>
              <a:buChar char="•"/>
            </a:pPr>
            <a:r>
              <a:rPr lang="en-US" sz="1200" b="1" dirty="0" smtClean="0"/>
              <a:t>None Righteous</a:t>
            </a:r>
          </a:p>
          <a:p>
            <a:pPr marL="1543050" lvl="3" indent="-171450">
              <a:buFont typeface="Arial" panose="020B0604020202020204" pitchFamily="34" charset="0"/>
              <a:buChar char="•"/>
            </a:pPr>
            <a:r>
              <a:rPr lang="en-US" sz="1200" dirty="0" smtClean="0"/>
              <a:t>No one is right before God</a:t>
            </a:r>
          </a:p>
          <a:p>
            <a:pPr marL="1543050" lvl="3" indent="-171450">
              <a:buFont typeface="Arial" panose="020B0604020202020204" pitchFamily="34" charset="0"/>
              <a:buChar char="•"/>
            </a:pPr>
            <a:r>
              <a:rPr lang="en-US" sz="1200" dirty="0" smtClean="0"/>
              <a:t>God’s Standard is perfection-</a:t>
            </a:r>
            <a:r>
              <a:rPr lang="en-US" sz="1200" baseline="0" dirty="0" smtClean="0"/>
              <a:t> Matthew 5:48</a:t>
            </a:r>
          </a:p>
          <a:p>
            <a:pPr marL="1543050" lvl="3" indent="-171450">
              <a:buFont typeface="Arial" panose="020B0604020202020204" pitchFamily="34" charset="0"/>
              <a:buChar char="•"/>
            </a:pPr>
            <a:r>
              <a:rPr lang="en-US" sz="1200" baseline="0" dirty="0" smtClean="0"/>
              <a:t>All of Man’s deeds are as filthy rags to God- Isaiah 64:6</a:t>
            </a:r>
            <a:endParaRPr lang="en-US" sz="1200" dirty="0" smtClean="0"/>
          </a:p>
          <a:p>
            <a:pPr marL="1085850" lvl="2" indent="-171450">
              <a:buFont typeface="Arial" panose="020B0604020202020204" pitchFamily="34" charset="0"/>
              <a:buChar char="•"/>
            </a:pPr>
            <a:r>
              <a:rPr lang="en-US" sz="1200" b="1" dirty="0" smtClean="0"/>
              <a:t>None who understands</a:t>
            </a:r>
          </a:p>
          <a:p>
            <a:pPr marL="1543050" lvl="3" indent="-171450">
              <a:buFont typeface="Arial" panose="020B0604020202020204" pitchFamily="34" charset="0"/>
              <a:buChar char="•"/>
            </a:pPr>
            <a:r>
              <a:rPr lang="en-US" sz="1200" dirty="0" smtClean="0"/>
              <a:t>Unredeemed man has no spiritual capacity to understand God</a:t>
            </a:r>
          </a:p>
          <a:p>
            <a:pPr marL="1543050" lvl="3" indent="-171450">
              <a:buFont typeface="Arial" panose="020B0604020202020204" pitchFamily="34" charset="0"/>
              <a:buChar char="•"/>
            </a:pPr>
            <a:r>
              <a:rPr lang="en-US" sz="1200" dirty="0" smtClean="0"/>
              <a:t>Men are darkened in their understanding – Eph. 5:17-18</a:t>
            </a:r>
          </a:p>
          <a:p>
            <a:pPr marL="1085850" lvl="2" indent="-171450">
              <a:buFont typeface="Arial" panose="020B0604020202020204" pitchFamily="34" charset="0"/>
              <a:buChar char="•"/>
            </a:pPr>
            <a:r>
              <a:rPr lang="en-US" sz="1200" b="1" dirty="0" smtClean="0"/>
              <a:t>None who seeks God</a:t>
            </a:r>
          </a:p>
          <a:p>
            <a:pPr marL="1543050" lvl="3" indent="-171450">
              <a:buFont typeface="Arial" panose="020B0604020202020204" pitchFamily="34" charset="0"/>
              <a:buChar char="•"/>
            </a:pPr>
            <a:r>
              <a:rPr lang="en-US" sz="1200" b="0" dirty="0" smtClean="0"/>
              <a:t>Men do not seek God because of</a:t>
            </a:r>
            <a:r>
              <a:rPr lang="en-US" sz="1200" b="0" baseline="0" dirty="0" smtClean="0"/>
              <a:t> hard hearts</a:t>
            </a:r>
          </a:p>
          <a:p>
            <a:pPr marL="1543050" lvl="3" indent="-171450">
              <a:buFont typeface="Arial" panose="020B0604020202020204" pitchFamily="34" charset="0"/>
              <a:buChar char="•"/>
            </a:pPr>
            <a:r>
              <a:rPr lang="en-US" sz="1200" b="0" baseline="0" dirty="0" smtClean="0"/>
              <a:t>Men only seek God in response to God seeking them – John 6:44</a:t>
            </a:r>
            <a:endParaRPr lang="en-US" sz="1200" b="0" dirty="0" smtClean="0"/>
          </a:p>
          <a:p>
            <a:pPr marL="1543050" lvl="3" indent="-171450">
              <a:buFont typeface="Arial" panose="020B0604020202020204" pitchFamily="34" charset="0"/>
              <a:buChar char="•"/>
            </a:pPr>
            <a:endParaRPr lang="en-US" sz="1200" b="1" i="0" dirty="0" smtClean="0"/>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3</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sz="1200" b="1" baseline="0" dirty="0" smtClean="0"/>
              <a:t>MAN NEEDS CHRIST’S WORK (Section I)- </a:t>
            </a:r>
            <a:r>
              <a:rPr lang="en-US" sz="1200" baseline="0" dirty="0" smtClean="0"/>
              <a:t>man is hopelessly lost and enslaved to sin!</a:t>
            </a:r>
            <a:endParaRPr lang="en-US" sz="1200" dirty="0" smtClean="0"/>
          </a:p>
          <a:p>
            <a:pPr marL="628650" lvl="1" indent="-171450">
              <a:buFont typeface="Arial" panose="020B0604020202020204" pitchFamily="34" charset="0"/>
              <a:buChar char="•"/>
            </a:pPr>
            <a:r>
              <a:rPr lang="en-US" sz="1200" b="1" i="0" dirty="0" smtClean="0"/>
              <a:t>Our</a:t>
            </a:r>
            <a:r>
              <a:rPr lang="en-US" sz="1200" b="1" i="0" baseline="0" dirty="0" smtClean="0"/>
              <a:t> Condition (CONT.)- </a:t>
            </a:r>
            <a:r>
              <a:rPr lang="en-US" sz="1200" b="0" i="0" baseline="0" dirty="0" smtClean="0"/>
              <a:t>Have the students read Romans 3:10-12 then respond to and answer I,A 1-6.  After that discuss the following Phrases:</a:t>
            </a:r>
          </a:p>
          <a:p>
            <a:pPr marL="1085850" lvl="2" indent="-171450">
              <a:buFont typeface="Arial" panose="020B0604020202020204" pitchFamily="34" charset="0"/>
              <a:buChar char="•"/>
            </a:pPr>
            <a:r>
              <a:rPr lang="en-US" sz="1200" b="1" dirty="0" smtClean="0"/>
              <a:t>All have turned aside</a:t>
            </a:r>
          </a:p>
          <a:p>
            <a:pPr marL="1543050" lvl="3" indent="-171450">
              <a:buFont typeface="Arial" panose="020B0604020202020204" pitchFamily="34" charset="0"/>
              <a:buChar char="•"/>
            </a:pPr>
            <a:r>
              <a:rPr lang="en-US" sz="1200" b="1" dirty="0" smtClean="0"/>
              <a:t>Ask:</a:t>
            </a:r>
            <a:r>
              <a:rPr lang="en-US" sz="1200" b="0" i="1" baseline="0" dirty="0" smtClean="0"/>
              <a:t> “Who have men turned aside from?”  </a:t>
            </a:r>
            <a:r>
              <a:rPr lang="en-US" sz="1200" b="1" i="0" baseline="0" dirty="0" smtClean="0"/>
              <a:t>Answer: </a:t>
            </a:r>
            <a:r>
              <a:rPr lang="en-US" sz="1200" b="0" i="0" baseline="0" dirty="0" smtClean="0"/>
              <a:t>GOD.</a:t>
            </a:r>
          </a:p>
          <a:p>
            <a:pPr marL="1543050" lvl="3" indent="-171450">
              <a:buFont typeface="Arial" panose="020B0604020202020204" pitchFamily="34" charset="0"/>
              <a:buChar char="•"/>
            </a:pPr>
            <a:r>
              <a:rPr lang="en-US" sz="1200" b="1" i="0" baseline="0" dirty="0" smtClean="0"/>
              <a:t>Note: </a:t>
            </a:r>
            <a:r>
              <a:rPr lang="en-US" sz="1200" b="0" i="0" baseline="0" dirty="0" smtClean="0"/>
              <a:t>Unrighteous men, who do not seek God and do not understand spiritual things, will turn aside and go their own way, apart from God (Isaiah 53:6).</a:t>
            </a:r>
            <a:endParaRPr lang="en-US" sz="1200" b="1" dirty="0" smtClean="0"/>
          </a:p>
          <a:p>
            <a:pPr marL="1085850" lvl="2" indent="-171450">
              <a:buFont typeface="Arial" panose="020B0604020202020204" pitchFamily="34" charset="0"/>
              <a:buChar char="•"/>
            </a:pPr>
            <a:r>
              <a:rPr lang="en-US" sz="1200" b="1" dirty="0" smtClean="0"/>
              <a:t>Become useless</a:t>
            </a:r>
          </a:p>
          <a:p>
            <a:pPr marL="1543050" lvl="3" indent="-171450">
              <a:buFont typeface="Arial" panose="020B0604020202020204" pitchFamily="34" charset="0"/>
              <a:buChar char="•"/>
            </a:pPr>
            <a:r>
              <a:rPr lang="en-US" sz="1200" b="1" dirty="0" smtClean="0"/>
              <a:t>Ask: </a:t>
            </a:r>
            <a:r>
              <a:rPr lang="en-US" sz="1200" b="0" dirty="0" smtClean="0"/>
              <a:t>“</a:t>
            </a:r>
            <a:r>
              <a:rPr lang="en-US" sz="1200" b="0" i="1" dirty="0" smtClean="0"/>
              <a:t>What does it mean to be useless?”</a:t>
            </a:r>
          </a:p>
          <a:p>
            <a:pPr marL="1543050" lvl="3" indent="-171450">
              <a:buFont typeface="Arial" panose="020B0604020202020204" pitchFamily="34" charset="0"/>
              <a:buChar char="•"/>
            </a:pPr>
            <a:r>
              <a:rPr lang="en-US" sz="1200" b="0" i="0" dirty="0" smtClean="0"/>
              <a:t>Spiritually</a:t>
            </a:r>
            <a:r>
              <a:rPr lang="en-US" sz="1200" b="0" i="0" baseline="0" dirty="0" smtClean="0"/>
              <a:t> dead- Ephesians 2:1</a:t>
            </a:r>
            <a:endParaRPr lang="en-US" sz="1200" dirty="0" smtClean="0"/>
          </a:p>
          <a:p>
            <a:pPr marL="1085850" lvl="2" indent="-171450">
              <a:buFont typeface="Arial" panose="020B0604020202020204" pitchFamily="34" charset="0"/>
              <a:buChar char="•"/>
            </a:pPr>
            <a:r>
              <a:rPr lang="en-US" sz="1200" b="1" dirty="0" smtClean="0"/>
              <a:t>None who does good</a:t>
            </a:r>
          </a:p>
          <a:p>
            <a:pPr marL="1543050" lvl="3" indent="-171450">
              <a:buFont typeface="Arial" panose="020B0604020202020204" pitchFamily="34" charset="0"/>
              <a:buChar char="•"/>
            </a:pPr>
            <a:r>
              <a:rPr lang="en-US" sz="1200" dirty="0" smtClean="0"/>
              <a:t>Worthless</a:t>
            </a:r>
            <a:r>
              <a:rPr lang="en-US" sz="1200" baseline="0" dirty="0" smtClean="0"/>
              <a:t> for any good deed– Titus 1:16</a:t>
            </a:r>
          </a:p>
          <a:p>
            <a:pPr marL="628650" lvl="1" indent="-171450">
              <a:buFont typeface="Arial" panose="020B0604020202020204" pitchFamily="34" charset="0"/>
              <a:buChar char="•"/>
            </a:pPr>
            <a:r>
              <a:rPr lang="en-US" sz="1200" b="1" baseline="0" dirty="0" smtClean="0"/>
              <a:t>Discuss: </a:t>
            </a:r>
            <a:r>
              <a:rPr lang="en-US" sz="1200" baseline="0" dirty="0" smtClean="0"/>
              <a:t>Total depravity doesn’t mean that we are void of any pleasing earthly or human qualities.  It doesn’t mean that every person is as bad as he or she could possibly be.  It does mean that all of man is tainted by sin, our motive, actions, desires, etc.  We are slaves to sin, totally separated from God.  Completely unable to please God… it is impossible!</a:t>
            </a:r>
            <a:endParaRPr lang="en-US" sz="1200" dirty="0" smtClean="0"/>
          </a:p>
          <a:p>
            <a:pPr marL="1543050" lvl="3" indent="-171450">
              <a:buFont typeface="Arial" panose="020B0604020202020204" pitchFamily="34" charset="0"/>
              <a:buChar char="•"/>
            </a:pPr>
            <a:endParaRPr lang="en-US" sz="1200" b="1" i="0" dirty="0" smtClean="0"/>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4</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sz="1200" b="1" baseline="0" dirty="0" smtClean="0"/>
              <a:t>MAN NEEDS CHRIST’S WORK (Section I)</a:t>
            </a:r>
          </a:p>
          <a:p>
            <a:pPr marL="742950" lvl="1" indent="-285750">
              <a:buAutoNum type="romanUcPeriod"/>
            </a:pPr>
            <a:r>
              <a:rPr lang="en-US" sz="1200" b="1" i="0" baseline="0" dirty="0" smtClean="0"/>
              <a:t>The Consequence of Our Condition- </a:t>
            </a:r>
            <a:r>
              <a:rPr lang="en-US" sz="1200" b="0" i="0" baseline="0" dirty="0" smtClean="0"/>
              <a:t>Go over </a:t>
            </a:r>
            <a:r>
              <a:rPr lang="en-US" sz="1200" b="1" i="0" baseline="0" dirty="0" smtClean="0"/>
              <a:t>Questions I, B through I, E</a:t>
            </a:r>
            <a:r>
              <a:rPr lang="en-US" sz="1200" b="0" i="0" baseline="0" dirty="0" smtClean="0"/>
              <a:t> detail the consequence of man’s state of depravity– namely, that man is enslaved to sin and at enmity with God.</a:t>
            </a:r>
          </a:p>
          <a:p>
            <a:pPr marL="457200" lvl="1" indent="0">
              <a:buNone/>
            </a:pPr>
            <a:endParaRPr lang="en-US" sz="1200" b="0" i="0" baseline="0" dirty="0" smtClean="0"/>
          </a:p>
          <a:p>
            <a:pPr marL="1200150" lvl="2" indent="-285750">
              <a:buAutoNum type="romanUcPeriod"/>
            </a:pPr>
            <a:r>
              <a:rPr lang="en-US" sz="1200" b="1" i="0" baseline="0" dirty="0" smtClean="0"/>
              <a:t>Ask:</a:t>
            </a:r>
            <a:r>
              <a:rPr lang="en-US" sz="1200" b="0" i="0" baseline="0" dirty="0" smtClean="0"/>
              <a:t> the students for their response to question I, B.  This should start a discussion on sin, if no sin, no need for the cross.</a:t>
            </a:r>
          </a:p>
          <a:p>
            <a:pPr marL="914400" lvl="2" indent="0">
              <a:buNone/>
            </a:pPr>
            <a:endParaRPr lang="en-US" sz="1200" b="0" i="0" baseline="0" dirty="0" smtClean="0"/>
          </a:p>
          <a:p>
            <a:pPr marL="742950" lvl="1" indent="-285750">
              <a:buAutoNum type="romanUcPeriod"/>
            </a:pPr>
            <a:r>
              <a:rPr lang="en-US" sz="1200" b="1" i="0" dirty="0" smtClean="0"/>
              <a:t>SIN-</a:t>
            </a:r>
            <a:r>
              <a:rPr lang="en-US" sz="1200" b="1" i="0" baseline="0" dirty="0" smtClean="0"/>
              <a:t> define </a:t>
            </a:r>
            <a:r>
              <a:rPr lang="en-US" sz="1200" b="1" i="1" baseline="0" dirty="0" smtClean="0"/>
              <a:t>anything contrary to God in though, in word, or in deed.</a:t>
            </a:r>
          </a:p>
          <a:p>
            <a:pPr marL="457200" lvl="1" indent="0">
              <a:buNone/>
            </a:pPr>
            <a:endParaRPr lang="en-US" sz="1200" b="1" i="1" baseline="0" dirty="0" smtClean="0"/>
          </a:p>
          <a:p>
            <a:pPr marL="1200150" lvl="2" indent="-285750">
              <a:buAutoNum type="romanUcPeriod"/>
            </a:pPr>
            <a:r>
              <a:rPr lang="en-US" sz="1200" b="1" i="0" baseline="0" dirty="0" smtClean="0"/>
              <a:t>Thought- </a:t>
            </a:r>
            <a:r>
              <a:rPr lang="en-US" sz="1200" b="0" i="0" baseline="0" dirty="0" smtClean="0"/>
              <a:t>Read Matthew 5:28 and discuss</a:t>
            </a:r>
            <a:endParaRPr lang="en-US" sz="1200" b="1" i="0" baseline="0" dirty="0" smtClean="0"/>
          </a:p>
          <a:p>
            <a:pPr marL="1200150" lvl="2" indent="-285750">
              <a:buAutoNum type="romanUcPeriod"/>
            </a:pPr>
            <a:r>
              <a:rPr lang="en-US" sz="1200" b="1" i="0" baseline="0" dirty="0" smtClean="0"/>
              <a:t>Word or Speech- </a:t>
            </a:r>
            <a:r>
              <a:rPr lang="en-US" sz="1200" b="0" i="0" baseline="0" dirty="0" smtClean="0"/>
              <a:t>Read Colossians 3:8 and discuss</a:t>
            </a:r>
            <a:endParaRPr lang="en-US" sz="1200" b="1" i="0" baseline="0" dirty="0" smtClean="0"/>
          </a:p>
          <a:p>
            <a:pPr marL="1200150" lvl="2" indent="-285750">
              <a:buAutoNum type="romanUcPeriod"/>
            </a:pPr>
            <a:r>
              <a:rPr lang="en-US" sz="1200" b="1" i="0" baseline="0" dirty="0" smtClean="0"/>
              <a:t>In Deed- ask: </a:t>
            </a:r>
            <a:r>
              <a:rPr lang="en-US" sz="1200" b="0" i="1" baseline="0" dirty="0" smtClean="0"/>
              <a:t>What is the difference between sins of </a:t>
            </a:r>
            <a:r>
              <a:rPr lang="en-US" sz="1200" b="1" i="1" baseline="0" dirty="0" smtClean="0"/>
              <a:t>commission</a:t>
            </a:r>
            <a:r>
              <a:rPr lang="en-US" sz="1200" b="0" i="1" baseline="0" dirty="0" smtClean="0"/>
              <a:t> and Sins of </a:t>
            </a:r>
            <a:r>
              <a:rPr lang="en-US" sz="1200" b="1" i="1" baseline="0" dirty="0" smtClean="0"/>
              <a:t>Omission</a:t>
            </a:r>
            <a:r>
              <a:rPr lang="en-US" sz="1200" b="0" i="1" baseline="0" dirty="0" smtClean="0"/>
              <a:t>?</a:t>
            </a:r>
          </a:p>
          <a:p>
            <a:pPr marL="914400" lvl="2" indent="0">
              <a:buNone/>
            </a:pPr>
            <a:endParaRPr lang="en-US" sz="1200" b="0" i="1" baseline="0" dirty="0" smtClean="0"/>
          </a:p>
          <a:p>
            <a:pPr marL="1657350" lvl="3" indent="-285750">
              <a:buAutoNum type="romanUcPeriod"/>
            </a:pPr>
            <a:r>
              <a:rPr lang="en-US" sz="1200" b="1" i="0" baseline="0" dirty="0" smtClean="0"/>
              <a:t>Commission- </a:t>
            </a:r>
            <a:r>
              <a:rPr lang="en-US" sz="1200" b="0" i="0" baseline="0" dirty="0" smtClean="0"/>
              <a:t>breaking God’s Law (1 John 3:4)</a:t>
            </a:r>
            <a:endParaRPr lang="en-US" sz="1200" b="1" i="0" baseline="0" dirty="0" smtClean="0"/>
          </a:p>
          <a:p>
            <a:pPr marL="1657350" lvl="3" indent="-285750">
              <a:buAutoNum type="romanUcPeriod"/>
            </a:pPr>
            <a:r>
              <a:rPr lang="en-US" sz="1200" b="1" i="0" baseline="0" dirty="0" smtClean="0"/>
              <a:t>Omission- </a:t>
            </a:r>
            <a:r>
              <a:rPr lang="en-US" sz="1200" b="0" i="0" baseline="0" dirty="0" smtClean="0"/>
              <a:t>not doing what you know is right (James 4:17)</a:t>
            </a:r>
            <a:endParaRPr lang="en-US" sz="1200" b="1" i="0" dirty="0" smtClean="0"/>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5</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ENSLAVED</a:t>
            </a:r>
            <a:r>
              <a:rPr lang="en-US" b="1" baseline="0" dirty="0" smtClean="0"/>
              <a:t> TO SIN: </a:t>
            </a:r>
          </a:p>
          <a:p>
            <a:endParaRPr lang="en-US" b="1" baseline="0" dirty="0" smtClean="0"/>
          </a:p>
          <a:p>
            <a:pPr marL="171450" indent="-171450">
              <a:buFont typeface="Arial" panose="020B0604020202020204" pitchFamily="34" charset="0"/>
              <a:buChar char="•"/>
            </a:pPr>
            <a:r>
              <a:rPr lang="en-US" b="1" baseline="0" dirty="0" smtClean="0"/>
              <a:t>ASK: </a:t>
            </a:r>
            <a:r>
              <a:rPr lang="en-US" b="1" i="1" baseline="0" dirty="0" smtClean="0"/>
              <a:t>What does it mean to be enslaved to sin?</a:t>
            </a:r>
            <a:r>
              <a:rPr lang="en-US" b="0" i="1" baseline="0" dirty="0" smtClean="0"/>
              <a:t>  </a:t>
            </a:r>
          </a:p>
          <a:p>
            <a:pPr marL="171450" indent="-171450">
              <a:buFont typeface="Arial" panose="020B0604020202020204" pitchFamily="34" charset="0"/>
              <a:buChar char="•"/>
            </a:pPr>
            <a:endParaRPr lang="en-US" b="0" i="1" baseline="0" dirty="0" smtClean="0"/>
          </a:p>
          <a:p>
            <a:pPr marL="171450" indent="-171450">
              <a:buFont typeface="Arial" panose="020B0604020202020204" pitchFamily="34" charset="0"/>
              <a:buChar char="•"/>
            </a:pPr>
            <a:r>
              <a:rPr lang="en-US" b="1" i="0" baseline="0" dirty="0" smtClean="0"/>
              <a:t>Discuss: </a:t>
            </a:r>
            <a:r>
              <a:rPr lang="en-US" b="0" i="0" baseline="0" dirty="0" smtClean="0"/>
              <a:t>the awful reality that each person is born a slave to sin.</a:t>
            </a:r>
          </a:p>
          <a:p>
            <a:pPr marL="171450" indent="-171450">
              <a:buFont typeface="Arial" panose="020B0604020202020204" pitchFamily="34" charset="0"/>
              <a:buChar char="•"/>
            </a:pPr>
            <a:endParaRPr lang="en-US" b="0" i="0" baseline="0" dirty="0" smtClean="0"/>
          </a:p>
          <a:p>
            <a:pPr marL="171450" indent="-171450">
              <a:buFont typeface="Arial" panose="020B0604020202020204" pitchFamily="34" charset="0"/>
              <a:buChar char="•"/>
            </a:pPr>
            <a:r>
              <a:rPr lang="en-US" b="1" i="0" baseline="0" dirty="0" smtClean="0"/>
              <a:t>Review: Lesson #5, Sections II, B through II, E.  </a:t>
            </a:r>
          </a:p>
          <a:p>
            <a:pPr marL="628650" lvl="1" indent="-171450">
              <a:buFont typeface="Arial" panose="020B0604020202020204" pitchFamily="34" charset="0"/>
              <a:buChar char="•"/>
            </a:pPr>
            <a:r>
              <a:rPr lang="en-US" b="1" i="0" baseline="0" dirty="0" smtClean="0"/>
              <a:t>Emphasize </a:t>
            </a:r>
            <a:r>
              <a:rPr lang="en-US" b="0" i="0" baseline="0" dirty="0" smtClean="0"/>
              <a:t>that unsaved people fall under the judgment of God.  Look at the summary in the list at the end of Section one for a summary of this.  Have the students look up the verses in the lost and discuss each one.</a:t>
            </a:r>
          </a:p>
          <a:p>
            <a:pPr marL="628650" lvl="1" indent="-171450">
              <a:buFont typeface="Arial" panose="020B0604020202020204" pitchFamily="34" charset="0"/>
              <a:buChar char="•"/>
            </a:pPr>
            <a:endParaRPr lang="en-US" b="1" i="0" baseline="0" dirty="0" smtClean="0"/>
          </a:p>
          <a:p>
            <a:pPr marL="628650" lvl="1" indent="-171450">
              <a:buFont typeface="Arial" panose="020B0604020202020204" pitchFamily="34" charset="0"/>
              <a:buChar char="•"/>
            </a:pPr>
            <a:r>
              <a:rPr lang="en-US" b="1" i="0" baseline="0" dirty="0" smtClean="0"/>
              <a:t>Transition </a:t>
            </a:r>
            <a:r>
              <a:rPr lang="en-US" b="0" i="0" baseline="0" dirty="0" smtClean="0"/>
              <a:t>to Christ’s Work on the cross, </a:t>
            </a:r>
            <a:r>
              <a:rPr lang="en-US" b="1" i="0" baseline="0" dirty="0" smtClean="0"/>
              <a:t>Romans 5:6</a:t>
            </a:r>
            <a:r>
              <a:rPr lang="en-US" b="0" i="0" baseline="0" dirty="0" smtClean="0"/>
              <a:t>, “</a:t>
            </a:r>
            <a:r>
              <a:rPr lang="en-US" b="0" i="1" baseline="0" dirty="0" smtClean="0"/>
              <a:t>For while </a:t>
            </a:r>
            <a:r>
              <a:rPr lang="en-US" b="1" i="1" baseline="0" dirty="0" smtClean="0"/>
              <a:t>we were still helpless, </a:t>
            </a:r>
            <a:r>
              <a:rPr lang="en-US" b="0" i="1" baseline="0" dirty="0" smtClean="0"/>
              <a:t>at the right time </a:t>
            </a:r>
            <a:r>
              <a:rPr lang="en-US" b="1" i="1" baseline="0" dirty="0" smtClean="0"/>
              <a:t>Christ died </a:t>
            </a:r>
            <a:r>
              <a:rPr lang="en-US" b="0" i="1" baseline="0" dirty="0" smtClean="0"/>
              <a:t>for the ungodly.”</a:t>
            </a:r>
            <a:endParaRPr lang="en-US" b="0" i="0" dirty="0"/>
          </a:p>
        </p:txBody>
      </p:sp>
      <p:sp>
        <p:nvSpPr>
          <p:cNvPr id="4" name="Slide Number Placeholder 3"/>
          <p:cNvSpPr>
            <a:spLocks noGrp="1"/>
          </p:cNvSpPr>
          <p:nvPr>
            <p:ph type="sldNum" sz="quarter" idx="10"/>
          </p:nvPr>
        </p:nvSpPr>
        <p:spPr/>
        <p:txBody>
          <a:bodyPr/>
          <a:lstStyle/>
          <a:p>
            <a:fld id="{93FA0767-2BF7-4398-8774-DDF337EA58A9}" type="slidenum">
              <a:rPr lang="en-US" smtClean="0"/>
              <a:t>6</a:t>
            </a:fld>
            <a:endParaRPr lang="en-US"/>
          </a:p>
        </p:txBody>
      </p:sp>
    </p:spTree>
    <p:extLst>
      <p:ext uri="{BB962C8B-B14F-4D97-AF65-F5344CB8AC3E}">
        <p14:creationId xmlns:p14="http://schemas.microsoft.com/office/powerpoint/2010/main" val="1219001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sz="1200" b="1" baseline="0" dirty="0" smtClean="0"/>
              <a:t>THE WORK OF CHRIST</a:t>
            </a:r>
          </a:p>
          <a:p>
            <a:pPr marL="742950" lvl="1" indent="-285750">
              <a:buAutoNum type="romanUcPeriod"/>
            </a:pPr>
            <a:r>
              <a:rPr lang="en-US" sz="1200" b="0" i="0" baseline="0" dirty="0" smtClean="0"/>
              <a:t>Must look at these 4 things when considering the sacrifice of Christ on the cross,</a:t>
            </a:r>
          </a:p>
          <a:p>
            <a:pPr marL="1200150" lvl="2" indent="-285750">
              <a:buAutoNum type="romanUcPeriod"/>
            </a:pPr>
            <a:r>
              <a:rPr lang="en-US" sz="1200" b="0" i="0" baseline="0" dirty="0" smtClean="0"/>
              <a:t>The need for a blood sacrifice, </a:t>
            </a:r>
          </a:p>
          <a:p>
            <a:pPr marL="1200150" lvl="2" indent="-285750">
              <a:buAutoNum type="romanUcPeriod"/>
            </a:pPr>
            <a:r>
              <a:rPr lang="en-US" sz="1200" b="0" i="0" baseline="0" dirty="0" smtClean="0"/>
              <a:t>Christ’s humiliation</a:t>
            </a:r>
          </a:p>
          <a:p>
            <a:pPr marL="1200150" lvl="2" indent="-285750">
              <a:buAutoNum type="romanUcPeriod"/>
            </a:pPr>
            <a:r>
              <a:rPr lang="en-US" sz="1200" b="0" i="0" baseline="0" dirty="0" smtClean="0"/>
              <a:t>The crucifixion and the events surrounding it</a:t>
            </a:r>
          </a:p>
          <a:p>
            <a:pPr marL="1200150" lvl="2" indent="-285750">
              <a:buAutoNum type="romanUcPeriod"/>
            </a:pPr>
            <a:r>
              <a:rPr lang="en-US" sz="1200" b="0" i="0" dirty="0" smtClean="0"/>
              <a:t>The Judgment of God at the cross</a:t>
            </a:r>
            <a:endParaRPr lang="en-US" sz="1200" b="0" i="0" dirty="0" smtClean="0"/>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7</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sz="1200" b="1" baseline="0" dirty="0" smtClean="0"/>
              <a:t>THE WORK OF CHRIST</a:t>
            </a:r>
          </a:p>
          <a:p>
            <a:pPr marL="742950" marR="0" lvl="1"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1" i="0" baseline="0" dirty="0" smtClean="0"/>
              <a:t>The need for a blood sacrifice</a:t>
            </a:r>
            <a:r>
              <a:rPr lang="en-US" sz="1200" b="0" i="0" baseline="0" dirty="0" smtClean="0"/>
              <a:t>… </a:t>
            </a:r>
            <a:r>
              <a:rPr lang="en-US" b="1" dirty="0" smtClean="0"/>
              <a:t>(Sections II, C &amp; II, D)</a:t>
            </a:r>
            <a:r>
              <a:rPr lang="en-US" sz="1800" b="1" baseline="0" dirty="0" smtClean="0"/>
              <a:t> </a:t>
            </a:r>
            <a:r>
              <a:rPr lang="en-US" sz="1200" b="1" i="0" baseline="0" dirty="0" smtClean="0"/>
              <a:t>say: </a:t>
            </a:r>
            <a:r>
              <a:rPr lang="en-US" sz="1200" b="0" i="1" baseline="0" dirty="0" smtClean="0"/>
              <a:t>“Why did Jesus have to die?”  Couldn’t He save the world without suffering and dying?”</a:t>
            </a:r>
          </a:p>
          <a:p>
            <a:pPr marL="457200" lvl="1" indent="0">
              <a:buNone/>
            </a:pPr>
            <a:endParaRPr lang="en-US" sz="1200" b="0" i="0" baseline="0" dirty="0" smtClean="0"/>
          </a:p>
          <a:p>
            <a:pPr marL="1200150" lvl="2" indent="-285750">
              <a:buAutoNum type="romanUcPeriod"/>
            </a:pPr>
            <a:r>
              <a:rPr lang="en-US" sz="1200" b="1" dirty="0" smtClean="0"/>
              <a:t>Forgiveness required the shedding of blood</a:t>
            </a:r>
          </a:p>
          <a:p>
            <a:pPr marL="914400" lvl="2" indent="0">
              <a:buNone/>
            </a:pPr>
            <a:endParaRPr lang="en-US" sz="1200" b="1" dirty="0" smtClean="0"/>
          </a:p>
          <a:p>
            <a:pPr marL="1657350" lvl="3" indent="-285750">
              <a:buAutoNum type="romanUcPeriod"/>
            </a:pPr>
            <a:r>
              <a:rPr lang="en-US" sz="1200" b="1" dirty="0" smtClean="0"/>
              <a:t>Read: </a:t>
            </a:r>
            <a:r>
              <a:rPr lang="en-US" sz="1200" dirty="0" smtClean="0"/>
              <a:t>Hebrews 9:22</a:t>
            </a:r>
          </a:p>
          <a:p>
            <a:pPr marL="2114550" lvl="4" indent="-285750">
              <a:buAutoNum type="romanUcPeriod"/>
            </a:pPr>
            <a:r>
              <a:rPr lang="en-US" sz="1200" b="1" dirty="0" smtClean="0"/>
              <a:t>Say:</a:t>
            </a:r>
            <a:r>
              <a:rPr lang="en-US" sz="1200" b="1" baseline="0" dirty="0" smtClean="0"/>
              <a:t> </a:t>
            </a:r>
            <a:r>
              <a:rPr lang="en-US" sz="1200" b="0" baseline="0" dirty="0" smtClean="0"/>
              <a:t>God declared that death is required to appease sin.</a:t>
            </a:r>
          </a:p>
          <a:p>
            <a:pPr marL="1828800" lvl="4" indent="0">
              <a:buNone/>
            </a:pPr>
            <a:endParaRPr lang="en-US" sz="1200" b="0" dirty="0" smtClean="0"/>
          </a:p>
          <a:p>
            <a:pPr marL="1200150" lvl="2" indent="-285750">
              <a:buAutoNum type="romanUcPeriod"/>
            </a:pPr>
            <a:r>
              <a:rPr lang="en-US" sz="1200" b="1" dirty="0" smtClean="0"/>
              <a:t>God had set the requirement </a:t>
            </a:r>
            <a:r>
              <a:rPr lang="en-US" sz="1200" dirty="0" smtClean="0"/>
              <a:t>(that the shedding of blood is required for the atonement</a:t>
            </a:r>
            <a:r>
              <a:rPr lang="en-US" sz="1200" baseline="0" dirty="0" smtClean="0"/>
              <a:t> of sin…</a:t>
            </a:r>
          </a:p>
          <a:p>
            <a:pPr marL="914400" lvl="2" indent="0">
              <a:buNone/>
            </a:pPr>
            <a:endParaRPr lang="en-US" sz="1200" dirty="0" smtClean="0"/>
          </a:p>
          <a:p>
            <a:pPr marL="1657350" lvl="3" indent="-285750">
              <a:buAutoNum type="romanUcPeriod"/>
            </a:pPr>
            <a:r>
              <a:rPr lang="en-US" sz="1200" b="1" dirty="0" smtClean="0"/>
              <a:t>Read:</a:t>
            </a:r>
            <a:r>
              <a:rPr lang="en-US" sz="1200" b="1" baseline="0" dirty="0" smtClean="0"/>
              <a:t> </a:t>
            </a:r>
            <a:r>
              <a:rPr lang="en-US" sz="1200" dirty="0" smtClean="0"/>
              <a:t>Leviticus 17:11</a:t>
            </a:r>
          </a:p>
          <a:p>
            <a:pPr marL="2114550" lvl="4" indent="-285750">
              <a:buAutoNum type="romanUcPeriod"/>
            </a:pPr>
            <a:r>
              <a:rPr lang="en-US" sz="1200" b="1" dirty="0" smtClean="0"/>
              <a:t>Say: </a:t>
            </a:r>
            <a:r>
              <a:rPr lang="en-US" sz="1200" b="0" dirty="0" smtClean="0"/>
              <a:t>This</a:t>
            </a:r>
            <a:r>
              <a:rPr lang="en-US" sz="1200" b="0" baseline="0" dirty="0" smtClean="0"/>
              <a:t> is demonstrated in the sacrificial system, God required the killing of Passover lambs as a sin offering.  It is also seen in God’s verdict that the wages of sin is death (Rom. 6:23).  Christ’s death on the cross takes the place of our spiritual death by making atonement for our sins.</a:t>
            </a:r>
            <a:endParaRPr lang="en-US" sz="1200" b="1" dirty="0" smtClean="0"/>
          </a:p>
          <a:p>
            <a:pPr marL="1200150" lvl="2" indent="-285750">
              <a:buAutoNum type="romanUcPeriod"/>
            </a:pPr>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8</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sz="1200" b="1" baseline="0" dirty="0" smtClean="0"/>
              <a:t>THE WORK OF CHRIST </a:t>
            </a:r>
          </a:p>
          <a:p>
            <a:pPr marL="742950" marR="0" lvl="1"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1" i="0" baseline="0" dirty="0" smtClean="0"/>
              <a:t>Christ’s Humiliation</a:t>
            </a:r>
            <a:r>
              <a:rPr lang="en-US" sz="1200" b="0" i="0" baseline="0" dirty="0" smtClean="0"/>
              <a:t>… </a:t>
            </a:r>
            <a:r>
              <a:rPr lang="en-US" sz="1200" b="1" i="0" baseline="0" dirty="0" smtClean="0"/>
              <a:t>Review </a:t>
            </a:r>
            <a:r>
              <a:rPr lang="en-US" sz="1200" b="1" baseline="0" dirty="0" smtClean="0"/>
              <a:t>Sections II,A &amp; II,B) </a:t>
            </a:r>
            <a:r>
              <a:rPr lang="en-US" sz="1200" b="0" baseline="0" dirty="0" smtClean="0"/>
              <a:t>then…</a:t>
            </a:r>
            <a:endParaRPr lang="en-US" sz="1200" b="1" i="0" baseline="0" dirty="0" smtClean="0"/>
          </a:p>
          <a:p>
            <a:pPr marL="1200150" marR="0" lvl="2"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1" i="0" baseline="0" dirty="0" smtClean="0"/>
              <a:t>Kenosis-</a:t>
            </a:r>
            <a:r>
              <a:rPr lang="en-US" sz="1200" b="0" i="0" baseline="0" dirty="0" smtClean="0"/>
              <a:t> review the discussion from last week on </a:t>
            </a:r>
            <a:r>
              <a:rPr lang="en-US" sz="1200" b="0" i="1" baseline="0" dirty="0" smtClean="0"/>
              <a:t>Kenosis (</a:t>
            </a:r>
            <a:r>
              <a:rPr lang="en-US" sz="1200" b="0" i="0" baseline="0" dirty="0" smtClean="0"/>
              <a:t>emptying)</a:t>
            </a:r>
          </a:p>
          <a:p>
            <a:pPr marL="914400" marR="0" lvl="2" indent="0" algn="l" defTabSz="914400" rtl="0" eaLnBrk="1" fontAlgn="auto" latinLnBrk="0" hangingPunct="1">
              <a:lnSpc>
                <a:spcPct val="100000"/>
              </a:lnSpc>
              <a:spcBef>
                <a:spcPts val="0"/>
              </a:spcBef>
              <a:spcAft>
                <a:spcPts val="0"/>
              </a:spcAft>
              <a:buClrTx/>
              <a:buSzTx/>
              <a:buFontTx/>
              <a:buNone/>
              <a:tabLst/>
              <a:defRPr/>
            </a:pPr>
            <a:endParaRPr lang="en-US" sz="1200" b="0" i="0" baseline="0" dirty="0" smtClean="0"/>
          </a:p>
          <a:p>
            <a:pPr marL="1200150" marR="0" lvl="2"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1" i="0" baseline="0" dirty="0" smtClean="0"/>
              <a:t>Perfect Mediator- </a:t>
            </a:r>
            <a:r>
              <a:rPr lang="en-US" sz="1200" b="0" i="0" baseline="0" dirty="0" smtClean="0"/>
              <a:t>Discuss the fact that in order to be the perfect sacrifice for sin and mediator between God and man, Jesus had to be both God and sinless man.</a:t>
            </a:r>
          </a:p>
          <a:p>
            <a:pPr marL="914400" marR="0" lvl="2" indent="0" algn="l" defTabSz="914400" rtl="0" eaLnBrk="1" fontAlgn="auto" latinLnBrk="0" hangingPunct="1">
              <a:lnSpc>
                <a:spcPct val="100000"/>
              </a:lnSpc>
              <a:spcBef>
                <a:spcPts val="0"/>
              </a:spcBef>
              <a:spcAft>
                <a:spcPts val="0"/>
              </a:spcAft>
              <a:buClrTx/>
              <a:buSzTx/>
              <a:buFontTx/>
              <a:buNone/>
              <a:tabLst/>
              <a:defRPr/>
            </a:pPr>
            <a:endParaRPr lang="en-US" sz="1200" b="0" i="0" baseline="0" dirty="0" smtClean="0"/>
          </a:p>
          <a:p>
            <a:pPr marL="1200150" marR="0" lvl="2"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1" i="0" baseline="0" dirty="0" smtClean="0"/>
              <a:t>Set Aside- </a:t>
            </a:r>
            <a:r>
              <a:rPr lang="en-US" sz="1200" b="0" i="0" baseline="0" dirty="0" smtClean="0"/>
              <a:t>Discuss the humility it took, why He had to, and the fact that Jesus set aside the following…</a:t>
            </a:r>
          </a:p>
          <a:p>
            <a:pPr marL="1657350" marR="0" lvl="3"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0" i="0" baseline="0" dirty="0" smtClean="0"/>
              <a:t>Glory</a:t>
            </a:r>
          </a:p>
          <a:p>
            <a:pPr marL="1657350" marR="0" lvl="3"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0" i="0" baseline="0" dirty="0" smtClean="0"/>
              <a:t>Independent Authority</a:t>
            </a:r>
          </a:p>
          <a:p>
            <a:pPr marL="1371600" marR="0" lvl="3" indent="0" algn="l" defTabSz="914400" rtl="0" eaLnBrk="1" fontAlgn="auto" latinLnBrk="0" hangingPunct="1">
              <a:lnSpc>
                <a:spcPct val="100000"/>
              </a:lnSpc>
              <a:spcBef>
                <a:spcPts val="0"/>
              </a:spcBef>
              <a:spcAft>
                <a:spcPts val="0"/>
              </a:spcAft>
              <a:buClrTx/>
              <a:buSzTx/>
              <a:buFontTx/>
              <a:buNone/>
              <a:tabLst/>
              <a:defRPr/>
            </a:pPr>
            <a:endParaRPr lang="en-US" sz="1200" b="0" i="0" baseline="0" dirty="0" smtClean="0"/>
          </a:p>
          <a:p>
            <a:pPr marL="1200150" marR="0" lvl="2"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1" i="0" baseline="0" dirty="0" smtClean="0"/>
              <a:t>Took On- </a:t>
            </a:r>
            <a:r>
              <a:rPr lang="en-US" sz="1200" b="0" i="0" baseline="0" dirty="0" smtClean="0"/>
              <a:t>Discuss the fact that Jesus had to take on the following and describe the humility involved in this…</a:t>
            </a:r>
          </a:p>
          <a:p>
            <a:pPr marL="1657350" marR="0" lvl="3"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0" i="0" baseline="0" dirty="0" smtClean="0"/>
              <a:t>The Form of a Bond- servant </a:t>
            </a:r>
            <a:r>
              <a:rPr lang="en-US" sz="1200" b="1" i="0" baseline="0" dirty="0" smtClean="0"/>
              <a:t>Read </a:t>
            </a:r>
            <a:r>
              <a:rPr lang="en-US" sz="1200" b="0" i="0" baseline="0" dirty="0" smtClean="0"/>
              <a:t>the following verse Philippians 2:8 and then discuss the following concepts below, </a:t>
            </a:r>
          </a:p>
          <a:p>
            <a:pPr marL="1657350" marR="0" lvl="3"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0" i="0" baseline="0" dirty="0" smtClean="0"/>
              <a:t>How did taking on this form make Him:</a:t>
            </a:r>
          </a:p>
          <a:p>
            <a:pPr marL="2114550" marR="0" lvl="4"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0" i="0" baseline="0" dirty="0" smtClean="0"/>
              <a:t>Despised- </a:t>
            </a:r>
          </a:p>
          <a:p>
            <a:pPr marL="2571750" marR="0" lvl="5"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1" i="0" baseline="0" dirty="0" smtClean="0"/>
              <a:t>ask: </a:t>
            </a:r>
            <a:r>
              <a:rPr lang="en-US" sz="1200" b="0" i="0" baseline="0" dirty="0" smtClean="0"/>
              <a:t>How was he despised...?</a:t>
            </a:r>
          </a:p>
          <a:p>
            <a:pPr marL="2114550" marR="0" lvl="4"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0" i="0" baseline="0" dirty="0" smtClean="0"/>
              <a:t>Forsaken of men</a:t>
            </a:r>
          </a:p>
          <a:p>
            <a:pPr marL="2571750" marR="0" lvl="5" indent="-285750" algn="l" defTabSz="914400" rtl="0" eaLnBrk="1" fontAlgn="auto" latinLnBrk="0" hangingPunct="1">
              <a:lnSpc>
                <a:spcPct val="100000"/>
              </a:lnSpc>
              <a:spcBef>
                <a:spcPts val="0"/>
              </a:spcBef>
              <a:spcAft>
                <a:spcPts val="0"/>
              </a:spcAft>
              <a:buClrTx/>
              <a:buSzTx/>
              <a:buFontTx/>
              <a:buAutoNum type="romanUcPeriod"/>
              <a:tabLst/>
              <a:defRPr/>
            </a:pPr>
            <a:r>
              <a:rPr lang="en-US" sz="1200" b="1" i="0" baseline="0" dirty="0" smtClean="0"/>
              <a:t>ask: </a:t>
            </a:r>
            <a:r>
              <a:rPr lang="en-US" sz="1200" b="0" i="0" baseline="0" dirty="0" smtClean="0"/>
              <a:t>How was he Forsaken of men...?</a:t>
            </a:r>
          </a:p>
          <a:p>
            <a:pPr marL="2286000" marR="0" lvl="5" indent="0" algn="l" defTabSz="914400" rtl="0" eaLnBrk="1" fontAlgn="auto" latinLnBrk="0" hangingPunct="1">
              <a:lnSpc>
                <a:spcPct val="100000"/>
              </a:lnSpc>
              <a:spcBef>
                <a:spcPts val="0"/>
              </a:spcBef>
              <a:spcAft>
                <a:spcPts val="0"/>
              </a:spcAft>
              <a:buClrTx/>
              <a:buSzTx/>
              <a:buFontTx/>
              <a:buNone/>
              <a:tabLst/>
              <a:defRPr/>
            </a:pPr>
            <a:endParaRPr lang="en-US" sz="1200" b="0" i="0"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9</a:t>
            </a:fld>
            <a:endParaRPr lang="en-US"/>
          </a:p>
        </p:txBody>
      </p:sp>
    </p:spTree>
    <p:extLst>
      <p:ext uri="{BB962C8B-B14F-4D97-AF65-F5344CB8AC3E}">
        <p14:creationId xmlns:p14="http://schemas.microsoft.com/office/powerpoint/2010/main" val="179955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22858"/>
            <a:ext cx="9067800" cy="5166955"/>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1D8BD707-D9CF-40AE-B4C6-C98DA3205C09}"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13" name="Rectangle 112"/>
          <p:cNvSpPr/>
          <p:nvPr/>
        </p:nvSpPr>
        <p:spPr>
          <a:xfrm>
            <a:off x="0" y="1428750"/>
            <a:ext cx="4953000" cy="234315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1543050"/>
            <a:ext cx="4801394" cy="2115741"/>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1597819"/>
            <a:ext cx="4419600" cy="1200245"/>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2800350"/>
            <a:ext cx="4419600" cy="8001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2" y="-22859"/>
            <a:ext cx="9067799" cy="363474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3233376"/>
            <a:ext cx="9144000" cy="142875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3290526"/>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4603785"/>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4216023"/>
            <a:ext cx="8305800" cy="310987"/>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3347676"/>
            <a:ext cx="8305800" cy="85725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6/13/2017</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04788"/>
            <a:ext cx="548640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7" name="Rectangle 36"/>
          <p:cNvSpPr/>
          <p:nvPr/>
        </p:nvSpPr>
        <p:spPr>
          <a:xfrm>
            <a:off x="0" y="1172718"/>
            <a:ext cx="2761488" cy="248488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505347" y="2415905"/>
            <a:ext cx="226314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284732"/>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3550158"/>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426464"/>
            <a:ext cx="2377440" cy="10287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2455164"/>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285750"/>
            <a:ext cx="5562600" cy="42291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3" name="Rectangle 32"/>
          <p:cNvSpPr/>
          <p:nvPr/>
        </p:nvSpPr>
        <p:spPr>
          <a:xfrm>
            <a:off x="0" y="1172718"/>
            <a:ext cx="2761488" cy="248488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505347" y="2415905"/>
            <a:ext cx="226314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284732"/>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3550158"/>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428750"/>
            <a:ext cx="2377440" cy="10287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2457450"/>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02870"/>
            <a:ext cx="8869680" cy="493776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34306"/>
            <a:ext cx="2133600" cy="273844"/>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6/13/2017</a:t>
            </a:fld>
            <a:endParaRPr lang="en-US"/>
          </a:p>
        </p:txBody>
      </p:sp>
      <p:sp>
        <p:nvSpPr>
          <p:cNvPr id="5" name="Footer Placeholder 4"/>
          <p:cNvSpPr>
            <a:spLocks noGrp="1"/>
          </p:cNvSpPr>
          <p:nvPr>
            <p:ph type="ftr" sz="quarter" idx="3"/>
          </p:nvPr>
        </p:nvSpPr>
        <p:spPr>
          <a:xfrm>
            <a:off x="2831123" y="4734306"/>
            <a:ext cx="3481754" cy="273844"/>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4734306"/>
            <a:ext cx="2133600" cy="273844"/>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7" y="0"/>
            <a:ext cx="9148997" cy="5143500"/>
          </a:xfrm>
          <a:prstGeom prst="rect">
            <a:avLst/>
          </a:prstGeom>
        </p:spPr>
      </p:pic>
      <p:sp>
        <p:nvSpPr>
          <p:cNvPr id="4" name="Title 1"/>
          <p:cNvSpPr txBox="1">
            <a:spLocks/>
          </p:cNvSpPr>
          <p:nvPr/>
        </p:nvSpPr>
        <p:spPr>
          <a:xfrm>
            <a:off x="685800" y="707231"/>
            <a:ext cx="7772400" cy="1102519"/>
          </a:xfrm>
          <a:prstGeom prst="rect">
            <a:avLst/>
          </a:prstGeom>
        </p:spPr>
        <p:txBody>
          <a:bodyPr vert="horz" lIns="91440" tIns="45720" rIns="91440" bIns="45720" rtlCol="0" anchor="b">
            <a:noAutofit/>
            <a:scene3d>
              <a:camera prst="orthographicFront"/>
              <a:lightRig rig="threePt" dir="t"/>
            </a:scene3d>
            <a:sp3d extrusionH="57150">
              <a:bevelT w="38100" h="38100"/>
            </a:sp3d>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pPr algn="ctr"/>
            <a:r>
              <a:rPr lang="en-US" sz="8000" dirty="0" smtClean="0">
                <a:ln w="18415" cmpd="sng">
                  <a:solidFill>
                    <a:srgbClr val="FFFFFF"/>
                  </a:solidFill>
                  <a:prstDash val="solid"/>
                </a:ln>
                <a:solidFill>
                  <a:srgbClr val="FFFFFF"/>
                </a:solidFill>
                <a:effectLst>
                  <a:glow rad="101600">
                    <a:schemeClr val="bg1">
                      <a:lumMod val="75000"/>
                      <a:lumOff val="25000"/>
                      <a:alpha val="60000"/>
                    </a:schemeClr>
                  </a:glow>
                  <a:outerShdw blurRad="50800" dist="38100" dir="13500000" algn="br" rotWithShape="0">
                    <a:prstClr val="black">
                      <a:alpha val="40000"/>
                    </a:prstClr>
                  </a:outerShdw>
                </a:effectLst>
                <a:latin typeface="Abyssinica SIL" panose="02000603020000020004" pitchFamily="2" charset="0"/>
              </a:rPr>
              <a:t>Heritage Basics</a:t>
            </a:r>
            <a:endParaRPr lang="en-US" sz="8000" dirty="0">
              <a:ln w="18415" cmpd="sng">
                <a:solidFill>
                  <a:srgbClr val="FFFFFF"/>
                </a:solidFill>
                <a:prstDash val="solid"/>
              </a:ln>
              <a:solidFill>
                <a:srgbClr val="FFFFFF"/>
              </a:solidFill>
              <a:effectLst>
                <a:glow rad="101600">
                  <a:schemeClr val="bg1">
                    <a:lumMod val="75000"/>
                    <a:lumOff val="25000"/>
                    <a:alpha val="60000"/>
                  </a:schemeClr>
                </a:glow>
                <a:outerShdw blurRad="50800" dist="38100" dir="13500000" algn="br" rotWithShape="0">
                  <a:prstClr val="black">
                    <a:alpha val="40000"/>
                  </a:prstClr>
                </a:outerShdw>
              </a:effectLst>
              <a:latin typeface="Abyssinica SIL" panose="02000603020000020004" pitchFamily="2" charset="0"/>
            </a:endParaRPr>
          </a:p>
        </p:txBody>
      </p:sp>
      <p:sp>
        <p:nvSpPr>
          <p:cNvPr id="5" name="Subtitle 2"/>
          <p:cNvSpPr txBox="1">
            <a:spLocks/>
          </p:cNvSpPr>
          <p:nvPr/>
        </p:nvSpPr>
        <p:spPr>
          <a:xfrm>
            <a:off x="457201" y="2714625"/>
            <a:ext cx="8229600" cy="1076325"/>
          </a:xfrm>
          <a:prstGeom prst="rect">
            <a:avLst/>
          </a:prstGeom>
          <a:scene3d>
            <a:camera prst="perspectiveAbove"/>
            <a:lightRig rig="glow" dir="t">
              <a:rot lat="0" lon="0" rev="13200000"/>
            </a:lightRig>
          </a:scene3d>
          <a:sp3d prstMaterial="dkEdge">
            <a:bevelT w="63500" h="50800" prst="relaxedInset"/>
          </a:sp3d>
        </p:spPr>
        <p:style>
          <a:lnRef idx="0">
            <a:schemeClr val="accent3"/>
          </a:lnRef>
          <a:fillRef idx="3">
            <a:schemeClr val="accent3"/>
          </a:fillRef>
          <a:effectRef idx="3">
            <a:schemeClr val="accent3"/>
          </a:effectRef>
          <a:fontRef idx="minor">
            <a:schemeClr val="lt1"/>
          </a:fontRef>
        </p:style>
        <p:txBody>
          <a:bodyPr vert="horz" lIns="91440" tIns="45720" rIns="91440" bIns="45720"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ctr">
              <a:buNone/>
            </a:pPr>
            <a:r>
              <a:rPr 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Lesson </a:t>
            </a:r>
            <a:r>
              <a:rPr 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rPr>
              <a:t>5</a:t>
            </a:r>
            <a:r>
              <a:rPr 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 CHRIST’S work</a:t>
            </a:r>
            <a:endParaRPr lang="en-U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Tree>
    <p:extLst>
      <p:ext uri="{BB962C8B-B14F-4D97-AF65-F5344CB8AC3E}">
        <p14:creationId xmlns:p14="http://schemas.microsoft.com/office/powerpoint/2010/main" val="3418779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WORK OF CHRIST</a:t>
            </a:r>
            <a:endParaRPr lang="en-US" dirty="0"/>
          </a:p>
        </p:txBody>
      </p:sp>
      <p:sp>
        <p:nvSpPr>
          <p:cNvPr id="3" name="Content Placeholder 2"/>
          <p:cNvSpPr>
            <a:spLocks noGrp="1"/>
          </p:cNvSpPr>
          <p:nvPr>
            <p:ph idx="1"/>
          </p:nvPr>
        </p:nvSpPr>
        <p:spPr>
          <a:xfrm>
            <a:off x="381000" y="1200150"/>
            <a:ext cx="8382000" cy="3810000"/>
          </a:xfrm>
        </p:spPr>
        <p:txBody>
          <a:bodyPr>
            <a:normAutofit fontScale="92500" lnSpcReduction="20000"/>
          </a:bodyPr>
          <a:lstStyle/>
          <a:p>
            <a:r>
              <a:rPr lang="en-US" sz="3600" dirty="0" smtClean="0"/>
              <a:t>The Crucifixion </a:t>
            </a:r>
            <a:r>
              <a:rPr lang="en-US" dirty="0" smtClean="0"/>
              <a:t>(sect. II)</a:t>
            </a:r>
            <a:endParaRPr lang="en-US" dirty="0"/>
          </a:p>
          <a:p>
            <a:pPr lvl="1"/>
            <a:r>
              <a:rPr lang="en-US" sz="3200" i="1" dirty="0" smtClean="0"/>
              <a:t>The agony before 	(Luke 22:41-44)</a:t>
            </a:r>
          </a:p>
          <a:p>
            <a:pPr lvl="1"/>
            <a:r>
              <a:rPr lang="en-US" sz="3200" i="1" dirty="0" smtClean="0"/>
              <a:t>His arrest 		(Matthew 26:50-58)</a:t>
            </a:r>
          </a:p>
          <a:p>
            <a:pPr lvl="1"/>
            <a:r>
              <a:rPr lang="en-US" sz="3200" i="1" dirty="0" smtClean="0"/>
              <a:t>His trial 			(Matthew 26:59-8)</a:t>
            </a:r>
          </a:p>
          <a:p>
            <a:pPr lvl="1"/>
            <a:r>
              <a:rPr lang="en-US" sz="3200" i="1" dirty="0" smtClean="0"/>
              <a:t>Before Pilate 		(Matthew 27:11-26)</a:t>
            </a:r>
          </a:p>
          <a:p>
            <a:pPr lvl="1"/>
            <a:r>
              <a:rPr lang="en-US" sz="3200" i="1" dirty="0" smtClean="0"/>
              <a:t>His scourging 		(Matthew 27:27-31)</a:t>
            </a:r>
          </a:p>
          <a:p>
            <a:pPr lvl="1"/>
            <a:r>
              <a:rPr lang="en-US" sz="3200" i="1" dirty="0" smtClean="0"/>
              <a:t>His Crucifixion 	(Matthew 27:32-37)</a:t>
            </a:r>
          </a:p>
          <a:p>
            <a:pPr lvl="1"/>
            <a:r>
              <a:rPr lang="en-US" sz="3200" i="1" dirty="0" smtClean="0"/>
              <a:t>His Last Words 	(John 19:26-30)</a:t>
            </a:r>
          </a:p>
        </p:txBody>
      </p:sp>
    </p:spTree>
    <p:extLst>
      <p:ext uri="{BB962C8B-B14F-4D97-AF65-F5344CB8AC3E}">
        <p14:creationId xmlns:p14="http://schemas.microsoft.com/office/powerpoint/2010/main" val="4168591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WORK OF CHRIST</a:t>
            </a:r>
            <a:endParaRPr lang="en-US" dirty="0"/>
          </a:p>
        </p:txBody>
      </p:sp>
      <p:sp>
        <p:nvSpPr>
          <p:cNvPr id="3" name="Content Placeholder 2"/>
          <p:cNvSpPr>
            <a:spLocks noGrp="1"/>
          </p:cNvSpPr>
          <p:nvPr>
            <p:ph idx="1"/>
          </p:nvPr>
        </p:nvSpPr>
        <p:spPr>
          <a:xfrm>
            <a:off x="381000" y="1200150"/>
            <a:ext cx="8382000" cy="3810000"/>
          </a:xfrm>
        </p:spPr>
        <p:txBody>
          <a:bodyPr>
            <a:normAutofit/>
          </a:bodyPr>
          <a:lstStyle/>
          <a:p>
            <a:r>
              <a:rPr lang="en-US" sz="3600" dirty="0" smtClean="0"/>
              <a:t>The Judgement of God at the Cross </a:t>
            </a:r>
            <a:r>
              <a:rPr lang="en-US" dirty="0" smtClean="0"/>
              <a:t>(sect. II,E &amp; II,F)</a:t>
            </a:r>
            <a:endParaRPr lang="en-US" dirty="0"/>
          </a:p>
          <a:p>
            <a:pPr lvl="1"/>
            <a:r>
              <a:rPr lang="en-US" sz="3200" i="1" dirty="0" smtClean="0"/>
              <a:t>Christ bore our…</a:t>
            </a:r>
          </a:p>
          <a:p>
            <a:pPr lvl="1"/>
            <a:r>
              <a:rPr lang="en-US" sz="3200" i="1" dirty="0" smtClean="0"/>
              <a:t>Our iniquities fell upon…</a:t>
            </a:r>
          </a:p>
          <a:p>
            <a:pPr lvl="1"/>
            <a:r>
              <a:rPr lang="en-US" sz="3200" i="1" dirty="0" smtClean="0"/>
              <a:t>God was pleased to…</a:t>
            </a:r>
          </a:p>
          <a:p>
            <a:pPr lvl="1"/>
            <a:r>
              <a:rPr lang="en-US" sz="3200" i="1" dirty="0" smtClean="0"/>
              <a:t>Christ was forsaken by…</a:t>
            </a:r>
          </a:p>
        </p:txBody>
      </p:sp>
    </p:spTree>
    <p:extLst>
      <p:ext uri="{BB962C8B-B14F-4D97-AF65-F5344CB8AC3E}">
        <p14:creationId xmlns:p14="http://schemas.microsoft.com/office/powerpoint/2010/main" val="3991214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
            <a:ext cx="8229600" cy="857250"/>
          </a:xfrm>
        </p:spPr>
        <p:txBody>
          <a:bodyPr>
            <a:normAutofit fontScale="90000"/>
          </a:bodyPr>
          <a:lstStyle/>
          <a:p>
            <a:pPr algn="ctr"/>
            <a:r>
              <a:rPr lang="en-US" sz="4000" dirty="0" smtClean="0"/>
              <a:t>THE PROVISIONS OF CHRIST’S WORK </a:t>
            </a:r>
            <a:r>
              <a:rPr lang="en-US" sz="2700" dirty="0" smtClean="0"/>
              <a:t>(SECT. III)</a:t>
            </a:r>
            <a:endParaRPr lang="en-US" sz="2200" dirty="0"/>
          </a:p>
        </p:txBody>
      </p:sp>
      <p:sp>
        <p:nvSpPr>
          <p:cNvPr id="3" name="Content Placeholder 2"/>
          <p:cNvSpPr>
            <a:spLocks noGrp="1"/>
          </p:cNvSpPr>
          <p:nvPr>
            <p:ph idx="1"/>
          </p:nvPr>
        </p:nvSpPr>
        <p:spPr>
          <a:xfrm>
            <a:off x="381000" y="1200150"/>
            <a:ext cx="8382000" cy="3810000"/>
          </a:xfrm>
        </p:spPr>
        <p:txBody>
          <a:bodyPr>
            <a:normAutofit/>
          </a:bodyPr>
          <a:lstStyle/>
          <a:p>
            <a:r>
              <a:rPr lang="en-US" sz="3600" i="1" dirty="0" smtClean="0"/>
              <a:t>Reconciled to God</a:t>
            </a:r>
          </a:p>
          <a:p>
            <a:pPr lvl="1"/>
            <a:r>
              <a:rPr lang="en-US" sz="3200" i="1" dirty="0" smtClean="0"/>
              <a:t>Harmony/Agreement</a:t>
            </a:r>
          </a:p>
          <a:p>
            <a:pPr lvl="1"/>
            <a:r>
              <a:rPr lang="en-US" sz="3200" i="1" dirty="0" smtClean="0"/>
              <a:t>Peace with God</a:t>
            </a:r>
          </a:p>
          <a:p>
            <a:r>
              <a:rPr lang="en-US" sz="3600" i="1" dirty="0" smtClean="0"/>
              <a:t>Jesus Christ: 	</a:t>
            </a:r>
          </a:p>
          <a:p>
            <a:pPr lvl="1"/>
            <a:r>
              <a:rPr lang="en-US" sz="3200" i="1" dirty="0" smtClean="0"/>
              <a:t>The Answer to all Man’s problems concerning Salvation</a:t>
            </a:r>
          </a:p>
        </p:txBody>
      </p:sp>
    </p:spTree>
    <p:extLst>
      <p:ext uri="{BB962C8B-B14F-4D97-AF65-F5344CB8AC3E}">
        <p14:creationId xmlns:p14="http://schemas.microsoft.com/office/powerpoint/2010/main" val="2791418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66700"/>
            <a:ext cx="8686800" cy="857250"/>
          </a:xfrm>
        </p:spPr>
        <p:txBody>
          <a:bodyPr>
            <a:normAutofit fontScale="90000"/>
          </a:bodyPr>
          <a:lstStyle/>
          <a:p>
            <a:pPr algn="ctr"/>
            <a:r>
              <a:rPr lang="en-US" sz="4000" dirty="0" smtClean="0"/>
              <a:t>THE MOTIVE FOR CHRIST’S WORK </a:t>
            </a:r>
            <a:r>
              <a:rPr lang="en-US" sz="2700" dirty="0" smtClean="0"/>
              <a:t>(SECT. IV)</a:t>
            </a:r>
            <a:endParaRPr lang="en-US" sz="2200" dirty="0"/>
          </a:p>
        </p:txBody>
      </p:sp>
      <p:sp>
        <p:nvSpPr>
          <p:cNvPr id="3" name="Content Placeholder 2"/>
          <p:cNvSpPr>
            <a:spLocks noGrp="1"/>
          </p:cNvSpPr>
          <p:nvPr>
            <p:ph idx="1"/>
          </p:nvPr>
        </p:nvSpPr>
        <p:spPr>
          <a:xfrm>
            <a:off x="381000" y="1200150"/>
            <a:ext cx="8382000" cy="3810000"/>
          </a:xfrm>
        </p:spPr>
        <p:txBody>
          <a:bodyPr>
            <a:normAutofit/>
          </a:bodyPr>
          <a:lstStyle/>
          <a:p>
            <a:r>
              <a:rPr lang="en-US" sz="3200" i="1" dirty="0" smtClean="0"/>
              <a:t>Christ’s giving Himself demonstrates God’s…</a:t>
            </a:r>
          </a:p>
          <a:p>
            <a:pPr lvl="1"/>
            <a:r>
              <a:rPr lang="en-US" sz="2800" i="1" dirty="0" smtClean="0"/>
              <a:t>Love &amp;</a:t>
            </a:r>
          </a:p>
          <a:p>
            <a:pPr lvl="1"/>
            <a:r>
              <a:rPr lang="en-US" sz="2800" i="1" dirty="0" smtClean="0"/>
              <a:t>Mercy</a:t>
            </a:r>
          </a:p>
          <a:p>
            <a:r>
              <a:rPr lang="en-US" sz="3200" i="1" dirty="0" smtClean="0"/>
              <a:t>Review Section IV in your handout</a:t>
            </a:r>
          </a:p>
        </p:txBody>
      </p:sp>
    </p:spTree>
    <p:extLst>
      <p:ext uri="{BB962C8B-B14F-4D97-AF65-F5344CB8AC3E}">
        <p14:creationId xmlns:p14="http://schemas.microsoft.com/office/powerpoint/2010/main" val="2180113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66700"/>
            <a:ext cx="8686800" cy="1085850"/>
          </a:xfrm>
        </p:spPr>
        <p:txBody>
          <a:bodyPr>
            <a:normAutofit fontScale="90000"/>
          </a:bodyPr>
          <a:lstStyle/>
          <a:p>
            <a:pPr algn="ctr"/>
            <a:r>
              <a:rPr lang="en-US" sz="4000" dirty="0" smtClean="0"/>
              <a:t>THE RESOLUTION AND CONTINUATION OF CHRIST’S WORK</a:t>
            </a:r>
            <a:r>
              <a:rPr lang="en-US" sz="2700" dirty="0" smtClean="0"/>
              <a:t>(SECT. V)</a:t>
            </a:r>
            <a:endParaRPr lang="en-US" sz="2200" dirty="0"/>
          </a:p>
        </p:txBody>
      </p:sp>
      <p:sp>
        <p:nvSpPr>
          <p:cNvPr id="3" name="Content Placeholder 2"/>
          <p:cNvSpPr>
            <a:spLocks noGrp="1"/>
          </p:cNvSpPr>
          <p:nvPr>
            <p:ph idx="1"/>
          </p:nvPr>
        </p:nvSpPr>
        <p:spPr>
          <a:xfrm>
            <a:off x="381000" y="1200150"/>
            <a:ext cx="8382000" cy="3810000"/>
          </a:xfrm>
        </p:spPr>
        <p:txBody>
          <a:bodyPr>
            <a:normAutofit/>
          </a:bodyPr>
          <a:lstStyle/>
          <a:p>
            <a:r>
              <a:rPr lang="en-US" sz="3200" i="1" dirty="0" smtClean="0"/>
              <a:t>The Resurrection</a:t>
            </a:r>
          </a:p>
          <a:p>
            <a:pPr lvl="1"/>
            <a:r>
              <a:rPr lang="en-US" sz="2800" i="1" dirty="0" smtClean="0"/>
              <a:t>It’s Power…	Romans 1:4 (V, A)</a:t>
            </a:r>
          </a:p>
          <a:p>
            <a:pPr lvl="1"/>
            <a:r>
              <a:rPr lang="en-US" sz="2800" i="1" dirty="0" smtClean="0"/>
              <a:t>It’s necessity…	1 Corinthians 15:1-12 (V, C)</a:t>
            </a:r>
            <a:endParaRPr lang="en-US" sz="2800" i="1" dirty="0" smtClean="0"/>
          </a:p>
        </p:txBody>
      </p:sp>
    </p:spTree>
    <p:extLst>
      <p:ext uri="{BB962C8B-B14F-4D97-AF65-F5344CB8AC3E}">
        <p14:creationId xmlns:p14="http://schemas.microsoft.com/office/powerpoint/2010/main" val="2322797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normAutofit/>
          </a:bodyPr>
          <a:lstStyle/>
          <a:p>
            <a:r>
              <a:rPr lang="en-US" sz="4800" dirty="0" smtClean="0"/>
              <a:t>APPLICATION</a:t>
            </a:r>
            <a:endParaRPr lang="en-US" sz="4800" dirty="0"/>
          </a:p>
        </p:txBody>
      </p:sp>
      <p:sp>
        <p:nvSpPr>
          <p:cNvPr id="3" name="Content Placeholder 2"/>
          <p:cNvSpPr>
            <a:spLocks noGrp="1"/>
          </p:cNvSpPr>
          <p:nvPr>
            <p:ph idx="1"/>
          </p:nvPr>
        </p:nvSpPr>
        <p:spPr>
          <a:xfrm>
            <a:off x="190500" y="1352550"/>
            <a:ext cx="8763000" cy="3943349"/>
          </a:xfrm>
        </p:spPr>
        <p:txBody>
          <a:bodyPr>
            <a:normAutofit/>
          </a:bodyPr>
          <a:lstStyle/>
          <a:p>
            <a:pPr marL="628650" lvl="1" indent="-171450"/>
            <a:r>
              <a:rPr lang="en-US" sz="3600" i="1" dirty="0" smtClean="0">
                <a:effectLst>
                  <a:outerShdw blurRad="38100" dist="38100" dir="2700000" algn="tl">
                    <a:srgbClr val="000000">
                      <a:alpha val="43137"/>
                    </a:srgbClr>
                  </a:outerShdw>
                </a:effectLst>
              </a:rPr>
              <a:t>What </a:t>
            </a:r>
            <a:r>
              <a:rPr lang="en-US" sz="3600" i="1" dirty="0">
                <a:effectLst>
                  <a:outerShdw blurRad="38100" dist="38100" dir="2700000" algn="tl">
                    <a:srgbClr val="000000">
                      <a:alpha val="43137"/>
                    </a:srgbClr>
                  </a:outerShdw>
                </a:effectLst>
              </a:rPr>
              <a:t>does true repentance look like? </a:t>
            </a:r>
          </a:p>
          <a:p>
            <a:pPr marL="457200" lvl="1" indent="0">
              <a:buNone/>
            </a:pPr>
            <a:endParaRPr lang="en-US" sz="3600" i="1" dirty="0">
              <a:effectLst>
                <a:outerShdw blurRad="38100" dist="38100" dir="2700000" algn="tl">
                  <a:srgbClr val="000000">
                    <a:alpha val="43137"/>
                  </a:srgbClr>
                </a:outerShdw>
              </a:effectLst>
            </a:endParaRPr>
          </a:p>
          <a:p>
            <a:pPr marL="628650" lvl="1" indent="-171450"/>
            <a:r>
              <a:rPr lang="en-US" sz="3600" i="1" dirty="0" smtClean="0">
                <a:effectLst>
                  <a:outerShdw blurRad="38100" dist="38100" dir="2700000" algn="tl">
                    <a:srgbClr val="000000">
                      <a:alpha val="43137"/>
                    </a:srgbClr>
                  </a:outerShdw>
                </a:effectLst>
              </a:rPr>
              <a:t>What </a:t>
            </a:r>
            <a:r>
              <a:rPr lang="en-US" sz="3600" i="1" dirty="0">
                <a:effectLst>
                  <a:outerShdw blurRad="38100" dist="38100" dir="2700000" algn="tl">
                    <a:srgbClr val="000000">
                      <a:alpha val="43137"/>
                    </a:srgbClr>
                  </a:outerShdw>
                </a:effectLst>
              </a:rPr>
              <a:t>does it mean to believe in Him as Lord?</a:t>
            </a:r>
            <a:endParaRPr lang="en-US" sz="3600" b="1" dirty="0">
              <a:effectLst>
                <a:outerShdw blurRad="38100" dist="38100" dir="2700000" algn="tl">
                  <a:srgbClr val="000000">
                    <a:alpha val="43137"/>
                  </a:srgbClr>
                </a:outerShdw>
              </a:effectLst>
            </a:endParaRPr>
          </a:p>
          <a:p>
            <a:pPr marL="365760" lvl="1" indent="0">
              <a:buNone/>
            </a:pPr>
            <a:endParaRPr lang="en-US"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09210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7" y="0"/>
            <a:ext cx="9148997" cy="5143500"/>
          </a:xfrm>
          <a:prstGeom prst="rect">
            <a:avLst/>
          </a:prstGeom>
        </p:spPr>
      </p:pic>
    </p:spTree>
    <p:extLst>
      <p:ext uri="{BB962C8B-B14F-4D97-AF65-F5344CB8AC3E}">
        <p14:creationId xmlns:p14="http://schemas.microsoft.com/office/powerpoint/2010/main" val="39323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2" name="Title 1"/>
          <p:cNvSpPr>
            <a:spLocks noGrp="1"/>
          </p:cNvSpPr>
          <p:nvPr>
            <p:ph type="title"/>
          </p:nvPr>
        </p:nvSpPr>
        <p:spPr>
          <a:xfrm>
            <a:off x="457200" y="133350"/>
            <a:ext cx="8229600" cy="857250"/>
          </a:xfrm>
        </p:spPr>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en-US" spc="0" dirty="0" smtClean="0">
                <a:ln w="50800"/>
                <a:solidFill>
                  <a:schemeClr val="bg1">
                    <a:shade val="50000"/>
                  </a:schemeClr>
                </a:solidFill>
              </a:rPr>
              <a:t>Scripture Memory Verse</a:t>
            </a:r>
            <a:endParaRPr lang="en-US" spc="0" dirty="0">
              <a:ln w="50800"/>
              <a:solidFill>
                <a:schemeClr val="bg1">
                  <a:shade val="50000"/>
                </a:schemeClr>
              </a:solidFill>
            </a:endParaRPr>
          </a:p>
        </p:txBody>
      </p:sp>
      <p:sp>
        <p:nvSpPr>
          <p:cNvPr id="3" name="Content Placeholder 2"/>
          <p:cNvSpPr>
            <a:spLocks noGrp="1"/>
          </p:cNvSpPr>
          <p:nvPr>
            <p:ph idx="1"/>
          </p:nvPr>
        </p:nvSpPr>
        <p:spPr>
          <a:xfrm>
            <a:off x="228600" y="971550"/>
            <a:ext cx="8610600" cy="3623073"/>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r>
              <a:rPr lang="en-US" sz="3600" b="1" dirty="0" smtClean="0">
                <a:ln w="50800"/>
                <a:solidFill>
                  <a:schemeClr val="bg1">
                    <a:shade val="50000"/>
                  </a:schemeClr>
                </a:solidFill>
              </a:rPr>
              <a:t>1 Corinthians 15:3-4</a:t>
            </a:r>
            <a:endParaRPr lang="en-US" sz="3600" dirty="0"/>
          </a:p>
          <a:p>
            <a:pPr marL="0" indent="0" algn="ctr">
              <a:buNone/>
            </a:pPr>
            <a:r>
              <a:rPr lang="en-US" sz="3600" i="1" dirty="0" smtClean="0">
                <a:solidFill>
                  <a:schemeClr val="bg1"/>
                </a:solidFill>
              </a:rPr>
              <a:t>“</a:t>
            </a:r>
            <a:r>
              <a:rPr lang="en-US" sz="3600" i="1" dirty="0">
                <a:solidFill>
                  <a:schemeClr val="bg1"/>
                </a:solidFill>
              </a:rPr>
              <a:t>For I delivered to you as of first importance what I also received, that Christ died for our sins according to the Scriptures, and that He was buried, and that He was raised on the third day according to the Scriptures.” </a:t>
            </a:r>
            <a:endParaRPr lang="en-US" sz="3600" b="1" dirty="0">
              <a:ln w="5080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7785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MAN NEEDS CHRIST’S WORK (Section I)</a:t>
            </a:r>
            <a:endParaRPr lang="en-US" dirty="0"/>
          </a:p>
        </p:txBody>
      </p:sp>
      <p:sp>
        <p:nvSpPr>
          <p:cNvPr id="3" name="Content Placeholder 2"/>
          <p:cNvSpPr>
            <a:spLocks noGrp="1"/>
          </p:cNvSpPr>
          <p:nvPr>
            <p:ph idx="1"/>
          </p:nvPr>
        </p:nvSpPr>
        <p:spPr>
          <a:xfrm>
            <a:off x="381000" y="1123950"/>
            <a:ext cx="8382000" cy="2133600"/>
          </a:xfrm>
        </p:spPr>
        <p:txBody>
          <a:bodyPr>
            <a:normAutofit lnSpcReduction="10000"/>
          </a:bodyPr>
          <a:lstStyle/>
          <a:p>
            <a:r>
              <a:rPr lang="en-US" sz="3600" dirty="0" smtClean="0"/>
              <a:t>Our Condition</a:t>
            </a:r>
          </a:p>
          <a:p>
            <a:pPr lvl="1"/>
            <a:r>
              <a:rPr lang="en-US" sz="3000" dirty="0" smtClean="0"/>
              <a:t>None Righteous</a:t>
            </a:r>
          </a:p>
          <a:p>
            <a:pPr lvl="1"/>
            <a:r>
              <a:rPr lang="en-US" sz="3000" dirty="0" smtClean="0"/>
              <a:t>None who understands</a:t>
            </a:r>
          </a:p>
          <a:p>
            <a:pPr lvl="1"/>
            <a:r>
              <a:rPr lang="en-US" sz="3000" dirty="0" smtClean="0"/>
              <a:t>None who seeks God</a:t>
            </a:r>
          </a:p>
          <a:p>
            <a:pPr marL="0" indent="0">
              <a:buNone/>
            </a:pPr>
            <a:endParaRPr lang="en-US" sz="3600" dirty="0"/>
          </a:p>
        </p:txBody>
      </p:sp>
    </p:spTree>
    <p:extLst>
      <p:ext uri="{BB962C8B-B14F-4D97-AF65-F5344CB8AC3E}">
        <p14:creationId xmlns:p14="http://schemas.microsoft.com/office/powerpoint/2010/main" val="2986149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MAN NEEDS CHRIST’S WORK (Section I)</a:t>
            </a:r>
            <a:endParaRPr lang="en-US" dirty="0"/>
          </a:p>
        </p:txBody>
      </p:sp>
      <p:sp>
        <p:nvSpPr>
          <p:cNvPr id="3" name="Content Placeholder 2"/>
          <p:cNvSpPr>
            <a:spLocks noGrp="1"/>
          </p:cNvSpPr>
          <p:nvPr>
            <p:ph idx="1"/>
          </p:nvPr>
        </p:nvSpPr>
        <p:spPr>
          <a:xfrm>
            <a:off x="381000" y="1200150"/>
            <a:ext cx="8382000" cy="3505199"/>
          </a:xfrm>
        </p:spPr>
        <p:txBody>
          <a:bodyPr>
            <a:normAutofit fontScale="92500" lnSpcReduction="20000"/>
          </a:bodyPr>
          <a:lstStyle/>
          <a:p>
            <a:r>
              <a:rPr lang="en-US" sz="3600" dirty="0" smtClean="0"/>
              <a:t>Our Condition</a:t>
            </a:r>
          </a:p>
          <a:p>
            <a:pPr lvl="1"/>
            <a:r>
              <a:rPr lang="en-US" sz="3200" dirty="0" smtClean="0"/>
              <a:t>None Righteous</a:t>
            </a:r>
          </a:p>
          <a:p>
            <a:pPr lvl="1"/>
            <a:r>
              <a:rPr lang="en-US" sz="3200" dirty="0" smtClean="0"/>
              <a:t>None who understands</a:t>
            </a:r>
          </a:p>
          <a:p>
            <a:pPr lvl="1"/>
            <a:r>
              <a:rPr lang="en-US" sz="3200" dirty="0" smtClean="0"/>
              <a:t>None who seeks God</a:t>
            </a:r>
          </a:p>
          <a:p>
            <a:pPr lvl="1"/>
            <a:r>
              <a:rPr lang="en-US" sz="3200" dirty="0" smtClean="0"/>
              <a:t>All have turned aside</a:t>
            </a:r>
          </a:p>
          <a:p>
            <a:pPr lvl="1"/>
            <a:r>
              <a:rPr lang="en-US" sz="3200" dirty="0" smtClean="0"/>
              <a:t>Become useless</a:t>
            </a:r>
          </a:p>
          <a:p>
            <a:pPr lvl="1"/>
            <a:r>
              <a:rPr lang="en-US" sz="3200" dirty="0" smtClean="0"/>
              <a:t>None who does good</a:t>
            </a:r>
            <a:endParaRPr lang="en-US" sz="3200" dirty="0" smtClean="0"/>
          </a:p>
          <a:p>
            <a:pPr marL="0" indent="0">
              <a:buNone/>
            </a:pPr>
            <a:endParaRPr lang="en-US" sz="3600" dirty="0"/>
          </a:p>
        </p:txBody>
      </p:sp>
    </p:spTree>
    <p:extLst>
      <p:ext uri="{BB962C8B-B14F-4D97-AF65-F5344CB8AC3E}">
        <p14:creationId xmlns:p14="http://schemas.microsoft.com/office/powerpoint/2010/main" val="1135295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MAN NEEDS CHRIST’S WORK</a:t>
            </a:r>
            <a:endParaRPr lang="en-US" dirty="0"/>
          </a:p>
        </p:txBody>
      </p:sp>
      <p:sp>
        <p:nvSpPr>
          <p:cNvPr id="3" name="Content Placeholder 2"/>
          <p:cNvSpPr>
            <a:spLocks noGrp="1"/>
          </p:cNvSpPr>
          <p:nvPr>
            <p:ph idx="1"/>
          </p:nvPr>
        </p:nvSpPr>
        <p:spPr>
          <a:xfrm>
            <a:off x="381000" y="1200150"/>
            <a:ext cx="8382000" cy="3810000"/>
          </a:xfrm>
        </p:spPr>
        <p:txBody>
          <a:bodyPr>
            <a:normAutofit fontScale="92500" lnSpcReduction="20000"/>
          </a:bodyPr>
          <a:lstStyle/>
          <a:p>
            <a:r>
              <a:rPr lang="en-US" sz="3600" dirty="0" smtClean="0"/>
              <a:t>The Consequence of Our Condition</a:t>
            </a:r>
          </a:p>
          <a:p>
            <a:pPr lvl="1"/>
            <a:r>
              <a:rPr lang="en-US" sz="3200" dirty="0" smtClean="0"/>
              <a:t>SIN- anything contrary to God in thought, in word, or in deed.</a:t>
            </a:r>
          </a:p>
          <a:p>
            <a:pPr lvl="2"/>
            <a:r>
              <a:rPr lang="en-US" sz="3200" dirty="0" smtClean="0"/>
              <a:t>Thought</a:t>
            </a:r>
          </a:p>
          <a:p>
            <a:pPr lvl="2"/>
            <a:r>
              <a:rPr lang="en-US" sz="3200" dirty="0" smtClean="0"/>
              <a:t>Word or Speech</a:t>
            </a:r>
          </a:p>
          <a:p>
            <a:pPr lvl="2"/>
            <a:r>
              <a:rPr lang="en-US" sz="3200" dirty="0" smtClean="0"/>
              <a:t>In Deed</a:t>
            </a:r>
          </a:p>
          <a:p>
            <a:pPr lvl="3"/>
            <a:r>
              <a:rPr lang="en-US" sz="3000" dirty="0" smtClean="0"/>
              <a:t>Commission</a:t>
            </a:r>
          </a:p>
          <a:p>
            <a:pPr lvl="3"/>
            <a:r>
              <a:rPr lang="en-US" sz="3000" dirty="0" smtClean="0"/>
              <a:t>Omission</a:t>
            </a:r>
          </a:p>
          <a:p>
            <a:pPr marL="0" indent="0">
              <a:buNone/>
            </a:pPr>
            <a:endParaRPr lang="en-US" sz="3600" dirty="0"/>
          </a:p>
        </p:txBody>
      </p:sp>
    </p:spTree>
    <p:extLst>
      <p:ext uri="{BB962C8B-B14F-4D97-AF65-F5344CB8AC3E}">
        <p14:creationId xmlns:p14="http://schemas.microsoft.com/office/powerpoint/2010/main" val="959008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b="5179"/>
          <a:stretch/>
        </p:blipFill>
        <p:spPr>
          <a:xfrm>
            <a:off x="0" y="-1"/>
            <a:ext cx="9144000" cy="5143501"/>
          </a:xfrm>
        </p:spPr>
      </p:pic>
      <p:sp>
        <p:nvSpPr>
          <p:cNvPr id="5" name="Rectangle 4"/>
          <p:cNvSpPr/>
          <p:nvPr/>
        </p:nvSpPr>
        <p:spPr>
          <a:xfrm>
            <a:off x="1752600" y="4095750"/>
            <a:ext cx="5841664" cy="923330"/>
          </a:xfrm>
          <a:prstGeom prst="rect">
            <a:avLst/>
          </a:prstGeom>
          <a:noFill/>
        </p:spPr>
        <p:txBody>
          <a:bodyPr wrap="none" lIns="91440" tIns="45720" rIns="91440" bIns="45720">
            <a:spAutoFit/>
          </a:bodyPr>
          <a:lstStyle/>
          <a:p>
            <a:pPr algn="ct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glow rad="101600">
                    <a:schemeClr val="bg1">
                      <a:alpha val="60000"/>
                    </a:schemeClr>
                  </a:glow>
                </a:effectLst>
                <a:latin typeface="Stencil" panose="040409050D0802020404" pitchFamily="82" charset="0"/>
              </a:rPr>
              <a:t>Enslaved to Sin</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glow rad="101600">
                  <a:schemeClr val="bg1">
                    <a:alpha val="60000"/>
                  </a:schemeClr>
                </a:glow>
              </a:effectLst>
              <a:latin typeface="Stencil" panose="040409050D0802020404" pitchFamily="82" charset="0"/>
            </a:endParaRPr>
          </a:p>
        </p:txBody>
      </p:sp>
    </p:spTree>
    <p:extLst>
      <p:ext uri="{BB962C8B-B14F-4D97-AF65-F5344CB8AC3E}">
        <p14:creationId xmlns:p14="http://schemas.microsoft.com/office/powerpoint/2010/main" val="4183964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WORK OF CHRIST</a:t>
            </a:r>
            <a:endParaRPr lang="en-US" dirty="0"/>
          </a:p>
        </p:txBody>
      </p:sp>
      <p:sp>
        <p:nvSpPr>
          <p:cNvPr id="3" name="Content Placeholder 2"/>
          <p:cNvSpPr>
            <a:spLocks noGrp="1"/>
          </p:cNvSpPr>
          <p:nvPr>
            <p:ph idx="1"/>
          </p:nvPr>
        </p:nvSpPr>
        <p:spPr>
          <a:xfrm>
            <a:off x="381000" y="1200150"/>
            <a:ext cx="8382000" cy="3810000"/>
          </a:xfrm>
        </p:spPr>
        <p:txBody>
          <a:bodyPr>
            <a:normAutofit/>
          </a:bodyPr>
          <a:lstStyle/>
          <a:p>
            <a:r>
              <a:rPr lang="en-US" sz="3600" dirty="0" smtClean="0"/>
              <a:t>The Need for a Blood Sacrifice</a:t>
            </a:r>
          </a:p>
          <a:p>
            <a:r>
              <a:rPr lang="en-US" sz="3600" dirty="0" smtClean="0"/>
              <a:t>Christ’s Humiliation</a:t>
            </a:r>
          </a:p>
          <a:p>
            <a:r>
              <a:rPr lang="en-US" sz="3600" dirty="0" smtClean="0"/>
              <a:t>The Crucifixion plus</a:t>
            </a:r>
          </a:p>
          <a:p>
            <a:r>
              <a:rPr lang="en-US" sz="3600" dirty="0" smtClean="0"/>
              <a:t>The Judgment of God at the Cross</a:t>
            </a:r>
            <a:endParaRPr lang="en-US" sz="3000" dirty="0" smtClean="0"/>
          </a:p>
          <a:p>
            <a:pPr marL="0" indent="0">
              <a:buNone/>
            </a:pPr>
            <a:endParaRPr lang="en-US" sz="3600" dirty="0"/>
          </a:p>
        </p:txBody>
      </p:sp>
    </p:spTree>
    <p:extLst>
      <p:ext uri="{BB962C8B-B14F-4D97-AF65-F5344CB8AC3E}">
        <p14:creationId xmlns:p14="http://schemas.microsoft.com/office/powerpoint/2010/main" val="1119277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WORK OF CHRIST</a:t>
            </a:r>
            <a:endParaRPr lang="en-US" dirty="0"/>
          </a:p>
        </p:txBody>
      </p:sp>
      <p:sp>
        <p:nvSpPr>
          <p:cNvPr id="3" name="Content Placeholder 2"/>
          <p:cNvSpPr>
            <a:spLocks noGrp="1"/>
          </p:cNvSpPr>
          <p:nvPr>
            <p:ph idx="1"/>
          </p:nvPr>
        </p:nvSpPr>
        <p:spPr>
          <a:xfrm>
            <a:off x="381000" y="1200150"/>
            <a:ext cx="8458200" cy="3810000"/>
          </a:xfrm>
        </p:spPr>
        <p:txBody>
          <a:bodyPr>
            <a:normAutofit/>
          </a:bodyPr>
          <a:lstStyle/>
          <a:p>
            <a:r>
              <a:rPr lang="en-US" sz="3600" dirty="0" smtClean="0"/>
              <a:t>The Need for a </a:t>
            </a:r>
            <a:r>
              <a:rPr lang="en-US" sz="3600" dirty="0"/>
              <a:t>Blood </a:t>
            </a:r>
            <a:r>
              <a:rPr lang="en-US" sz="3600" dirty="0" smtClean="0"/>
              <a:t>Sacrifice </a:t>
            </a:r>
            <a:r>
              <a:rPr lang="en-US" dirty="0" smtClean="0"/>
              <a:t>(sect. </a:t>
            </a:r>
            <a:r>
              <a:rPr lang="en-US" dirty="0"/>
              <a:t>II, </a:t>
            </a:r>
            <a:r>
              <a:rPr lang="en-US" dirty="0" smtClean="0"/>
              <a:t>C </a:t>
            </a:r>
            <a:r>
              <a:rPr lang="en-US" dirty="0"/>
              <a:t>&amp; II, </a:t>
            </a:r>
            <a:r>
              <a:rPr lang="en-US" dirty="0" smtClean="0"/>
              <a:t>D)</a:t>
            </a:r>
            <a:endParaRPr lang="en-US" sz="3600" dirty="0"/>
          </a:p>
          <a:p>
            <a:pPr lvl="1"/>
            <a:r>
              <a:rPr lang="en-US" sz="3200" dirty="0" smtClean="0"/>
              <a:t>Forgiveness required the shedding of blood</a:t>
            </a:r>
          </a:p>
          <a:p>
            <a:pPr lvl="2"/>
            <a:r>
              <a:rPr lang="en-US" sz="3200" dirty="0" smtClean="0"/>
              <a:t>Hebrews 9:22</a:t>
            </a:r>
          </a:p>
          <a:p>
            <a:pPr lvl="1"/>
            <a:r>
              <a:rPr lang="en-US" sz="3200" dirty="0" smtClean="0"/>
              <a:t>God had set the requirement</a:t>
            </a:r>
          </a:p>
          <a:p>
            <a:pPr lvl="2"/>
            <a:r>
              <a:rPr lang="en-US" sz="3200" dirty="0" smtClean="0"/>
              <a:t>Leviticus 17:11</a:t>
            </a:r>
            <a:endParaRPr lang="en-US" sz="3200" dirty="0" smtClean="0"/>
          </a:p>
        </p:txBody>
      </p:sp>
    </p:spTree>
    <p:extLst>
      <p:ext uri="{BB962C8B-B14F-4D97-AF65-F5344CB8AC3E}">
        <p14:creationId xmlns:p14="http://schemas.microsoft.com/office/powerpoint/2010/main" val="2417282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WORK OF CHRIST</a:t>
            </a:r>
            <a:endParaRPr lang="en-US" dirty="0"/>
          </a:p>
        </p:txBody>
      </p:sp>
      <p:sp>
        <p:nvSpPr>
          <p:cNvPr id="3" name="Content Placeholder 2"/>
          <p:cNvSpPr>
            <a:spLocks noGrp="1"/>
          </p:cNvSpPr>
          <p:nvPr>
            <p:ph idx="1"/>
          </p:nvPr>
        </p:nvSpPr>
        <p:spPr>
          <a:xfrm>
            <a:off x="381000" y="1200150"/>
            <a:ext cx="8382000" cy="3810000"/>
          </a:xfrm>
        </p:spPr>
        <p:txBody>
          <a:bodyPr>
            <a:normAutofit lnSpcReduction="10000"/>
          </a:bodyPr>
          <a:lstStyle/>
          <a:p>
            <a:r>
              <a:rPr lang="en-US" sz="3600" dirty="0" smtClean="0"/>
              <a:t>Christ’s Humiliation </a:t>
            </a:r>
            <a:r>
              <a:rPr lang="en-US" dirty="0" smtClean="0"/>
              <a:t>(sect. II, A &amp; II, B)</a:t>
            </a:r>
            <a:endParaRPr lang="en-US" dirty="0"/>
          </a:p>
          <a:p>
            <a:pPr lvl="1"/>
            <a:r>
              <a:rPr lang="en-US" sz="3200" i="1" dirty="0" smtClean="0"/>
              <a:t>Kenosis- </a:t>
            </a:r>
            <a:r>
              <a:rPr lang="en-US" sz="3200" dirty="0" smtClean="0"/>
              <a:t>emptying</a:t>
            </a:r>
          </a:p>
          <a:p>
            <a:pPr lvl="1"/>
            <a:r>
              <a:rPr lang="en-US" sz="3200" i="1" dirty="0" smtClean="0"/>
              <a:t>Perfect Mediator</a:t>
            </a:r>
          </a:p>
          <a:p>
            <a:pPr lvl="1"/>
            <a:r>
              <a:rPr lang="en-US" sz="3200" i="1" dirty="0" smtClean="0"/>
              <a:t>Set Aside</a:t>
            </a:r>
          </a:p>
          <a:p>
            <a:pPr lvl="2"/>
            <a:r>
              <a:rPr lang="en-US" sz="3200" i="1" dirty="0" smtClean="0"/>
              <a:t>Glory &amp; Independent Authority</a:t>
            </a:r>
          </a:p>
          <a:p>
            <a:pPr lvl="1"/>
            <a:r>
              <a:rPr lang="en-US" sz="3200" i="1" dirty="0" smtClean="0"/>
              <a:t>Took on</a:t>
            </a:r>
          </a:p>
          <a:p>
            <a:pPr lvl="2"/>
            <a:r>
              <a:rPr lang="en-US" sz="3200" i="1" dirty="0" smtClean="0"/>
              <a:t>The Form of a Bond-Servant</a:t>
            </a:r>
            <a:endParaRPr lang="en-US" sz="3200" i="1" dirty="0" smtClean="0"/>
          </a:p>
        </p:txBody>
      </p:sp>
    </p:spTree>
    <p:extLst>
      <p:ext uri="{BB962C8B-B14F-4D97-AF65-F5344CB8AC3E}">
        <p14:creationId xmlns:p14="http://schemas.microsoft.com/office/powerpoint/2010/main" val="2353078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5346</TotalTime>
  <Words>2537</Words>
  <Application>Microsoft Office PowerPoint</Application>
  <PresentationFormat>On-screen Show (16:9)</PresentationFormat>
  <Paragraphs>262</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Thatch</vt:lpstr>
      <vt:lpstr>PowerPoint Presentation</vt:lpstr>
      <vt:lpstr>Scripture Memory Verse</vt:lpstr>
      <vt:lpstr>MAN NEEDS CHRIST’S WORK (Section I)</vt:lpstr>
      <vt:lpstr>MAN NEEDS CHRIST’S WORK (Section I)</vt:lpstr>
      <vt:lpstr>MAN NEEDS CHRIST’S WORK</vt:lpstr>
      <vt:lpstr>PowerPoint Presentation</vt:lpstr>
      <vt:lpstr>THE WORK OF CHRIST</vt:lpstr>
      <vt:lpstr>THE WORK OF CHRIST</vt:lpstr>
      <vt:lpstr>THE WORK OF CHRIST</vt:lpstr>
      <vt:lpstr>THE WORK OF CHRIST</vt:lpstr>
      <vt:lpstr>THE WORK OF CHRIST</vt:lpstr>
      <vt:lpstr>THE PROVISIONS OF CHRIST’S WORK (SECT. III)</vt:lpstr>
      <vt:lpstr>THE MOTIVE FOR CHRIST’S WORK (SECT. IV)</vt:lpstr>
      <vt:lpstr>THE RESOLUTION AND CONTINUATION OF CHRIST’S WORK(SECT. V)</vt:lpstr>
      <vt:lpstr>APPLICATION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dc:creator>
  <cp:lastModifiedBy>Dustin Jenkins</cp:lastModifiedBy>
  <cp:revision>123</cp:revision>
  <cp:lastPrinted>2017-06-05T20:35:24Z</cp:lastPrinted>
  <dcterms:created xsi:type="dcterms:W3CDTF">2006-08-16T00:00:00Z</dcterms:created>
  <dcterms:modified xsi:type="dcterms:W3CDTF">2017-06-14T21:53:07Z</dcterms:modified>
</cp:coreProperties>
</file>